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8.xml" ContentType="application/vnd.openxmlformats-officedocument.presentationml.notesSlide+xml"/>
  <Override PartName="/ppt/tags/tag56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6295" r:id="rId3"/>
    <p:sldId id="6291" r:id="rId4"/>
    <p:sldId id="6315" r:id="rId5"/>
    <p:sldId id="6342" r:id="rId6"/>
    <p:sldId id="6309" r:id="rId7"/>
    <p:sldId id="6312" r:id="rId8"/>
    <p:sldId id="258" r:id="rId9"/>
    <p:sldId id="6340" r:id="rId10"/>
    <p:sldId id="6338" r:id="rId11"/>
    <p:sldId id="6339" r:id="rId12"/>
    <p:sldId id="6293" r:id="rId13"/>
    <p:sldId id="6316" r:id="rId14"/>
    <p:sldId id="6343" r:id="rId15"/>
    <p:sldId id="6303" r:id="rId16"/>
    <p:sldId id="6306" r:id="rId17"/>
    <p:sldId id="6300" r:id="rId18"/>
    <p:sldId id="6302" r:id="rId19"/>
    <p:sldId id="6304" r:id="rId20"/>
    <p:sldId id="294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510D175-DC19-4251-9B8B-BE3BD38C3BB6}">
          <p14:sldIdLst>
            <p14:sldId id="256"/>
            <p14:sldId id="6295"/>
            <p14:sldId id="6291"/>
            <p14:sldId id="6315"/>
            <p14:sldId id="6342"/>
            <p14:sldId id="6309"/>
            <p14:sldId id="6312"/>
            <p14:sldId id="258"/>
            <p14:sldId id="6340"/>
            <p14:sldId id="6338"/>
            <p14:sldId id="6339"/>
            <p14:sldId id="6293"/>
            <p14:sldId id="6316"/>
            <p14:sldId id="6343"/>
            <p14:sldId id="6303"/>
            <p14:sldId id="6306"/>
            <p14:sldId id="6300"/>
            <p14:sldId id="6302"/>
            <p14:sldId id="6304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94">
          <p15:clr>
            <a:srgbClr val="A4A3A4"/>
          </p15:clr>
        </p15:guide>
        <p15:guide id="2" pos="39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孙佳怡" initials="E" lastIdx="2" clrIdx="0"/>
  <p:cmAuthor id="2" name="APPLE-1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83CDF3"/>
    <a:srgbClr val="0A3C90"/>
    <a:srgbClr val="052878"/>
    <a:srgbClr val="144F98"/>
    <a:srgbClr val="003F5F"/>
    <a:srgbClr val="0B4955"/>
    <a:srgbClr val="69E9F1"/>
    <a:srgbClr val="171E3A"/>
    <a:srgbClr val="118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14" autoAdjust="0"/>
    <p:restoredTop sz="96309" autoAdjust="0"/>
  </p:normalViewPr>
  <p:slideViewPr>
    <p:cSldViewPr snapToGrid="0">
      <p:cViewPr varScale="1">
        <p:scale>
          <a:sx n="91" d="100"/>
          <a:sy n="91" d="100"/>
        </p:scale>
        <p:origin x="840" y="58"/>
      </p:cViewPr>
      <p:guideLst>
        <p:guide orient="horz" pos="1994"/>
        <p:guide pos="392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279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34920;&#26684;\tc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34920;&#26684;\tc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699836722176601E-2"/>
          <c:w val="0.93888888888888899"/>
          <c:h val="0.89814814814814803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69E9F1"/>
                </a:gs>
                <a:gs pos="56000">
                  <a:srgbClr val="1183ED">
                    <a:alpha val="82000"/>
                  </a:srgbClr>
                </a:gs>
                <a:gs pos="98000">
                  <a:srgbClr val="144F98"/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val>
            <c:numRef>
              <c:f>Sheet1!$A$20:$A$24</c:f>
              <c:numCache>
                <c:formatCode>General</c:formatCode>
                <c:ptCount val="5"/>
                <c:pt idx="0">
                  <c:v>33500</c:v>
                </c:pt>
                <c:pt idx="1">
                  <c:v>67000</c:v>
                </c:pt>
                <c:pt idx="2">
                  <c:v>100500</c:v>
                </c:pt>
                <c:pt idx="3">
                  <c:v>134000</c:v>
                </c:pt>
                <c:pt idx="4">
                  <c:v>167500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0C-4C2A-9DB7-0A8EFCC5B2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25523008"/>
        <c:axId val="325523400"/>
      </c:barChart>
      <c:catAx>
        <c:axId val="3255230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5523400"/>
        <c:crosses val="autoZero"/>
        <c:auto val="1"/>
        <c:lblAlgn val="ctr"/>
        <c:lblOffset val="100"/>
        <c:noMultiLvlLbl val="0"/>
      </c:catAx>
      <c:valAx>
        <c:axId val="3255234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5523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400248031830803E-2"/>
          <c:y val="8.3333333333333301E-2"/>
          <c:w val="0.94178419563843996"/>
          <c:h val="0.720743292505103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福田纯电动轻卡</c:v>
                </c:pt>
              </c:strCache>
            </c:strRef>
          </c:tx>
          <c:spPr>
            <a:gradFill>
              <a:gsLst>
                <a:gs pos="38000">
                  <a:srgbClr val="1183ED">
                    <a:alpha val="82000"/>
                  </a:srgbClr>
                </a:gs>
                <a:gs pos="98000">
                  <a:srgbClr val="144F98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3"/>
              <c:layout>
                <c:manualLayout>
                  <c:x val="-7.938518776576329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BA-47F8-8011-24902386B5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每公里耗能成本</c:v>
                </c:pt>
                <c:pt idx="1">
                  <c:v>每公里维护成本</c:v>
                </c:pt>
                <c:pt idx="2">
                  <c:v>每公里保险成本</c:v>
                </c:pt>
                <c:pt idx="3">
                  <c:v>每公里综合成本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0.48</c:v>
                </c:pt>
                <c:pt idx="1">
                  <c:v>0.03</c:v>
                </c:pt>
                <c:pt idx="2">
                  <c:v>0.2</c:v>
                </c:pt>
                <c:pt idx="3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BA-47F8-8011-24902386B5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燃油车</c:v>
                </c:pt>
              </c:strCache>
            </c:strRef>
          </c:tx>
          <c:spPr>
            <a:gradFill>
              <a:gsLst>
                <a:gs pos="0">
                  <a:srgbClr val="69E9F1">
                    <a:alpha val="100000"/>
                  </a:srgbClr>
                </a:gs>
                <a:gs pos="28000">
                  <a:srgbClr val="69E9F1"/>
                </a:gs>
                <a:gs pos="83000">
                  <a:srgbClr val="1183ED"/>
                </a:gs>
                <a:gs pos="100000">
                  <a:srgbClr val="144F98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1.5877037553152701E-2"/>
                  <c:y val="-9.259259259259260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3BA-47F8-8011-24902386B5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每公里耗能成本</c:v>
                </c:pt>
                <c:pt idx="1">
                  <c:v>每公里维护成本</c:v>
                </c:pt>
                <c:pt idx="2">
                  <c:v>每公里保险成本</c:v>
                </c:pt>
                <c:pt idx="3">
                  <c:v>每公里综合成本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1.0900000000000001</c:v>
                </c:pt>
                <c:pt idx="1">
                  <c:v>0.11</c:v>
                </c:pt>
                <c:pt idx="2">
                  <c:v>0.18</c:v>
                </c:pt>
                <c:pt idx="3">
                  <c:v>1.38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3BA-47F8-8011-24902386B51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90248608"/>
        <c:axId val="390246648"/>
      </c:barChart>
      <c:catAx>
        <c:axId val="39024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0246648"/>
        <c:crosses val="autoZero"/>
        <c:auto val="1"/>
        <c:lblAlgn val="ctr"/>
        <c:lblOffset val="100"/>
        <c:noMultiLvlLbl val="0"/>
      </c:catAx>
      <c:valAx>
        <c:axId val="390246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90248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5364F-8A5A-401A-BEB2-89E8DD301539}" type="datetimeFigureOut">
              <a:rPr lang="zh-CN" altLang="en-US" smtClean="0"/>
              <a:t>2023/8/3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6E1ED-538F-49E3-864D-F412296899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532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BE6FB-4983-42F5-B216-1A2ADEE7DF7A}" type="datetimeFigureOut">
              <a:rPr lang="zh-CN" altLang="en-US" smtClean="0"/>
              <a:t>2023/8/3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35503-9D21-443F-BC18-5459550EB72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91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2B735503-9D21-443F-BC18-5459550EB72F}" type="slidenum">
              <a:rPr lang="zh-CN" altLang="en-US" smtClean="0"/>
              <a:t>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05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A7BB9588-D3AF-45B1-AD89-34D48D88187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264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A7BB9588-D3AF-45B1-AD89-34D48D881873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021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160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l" rt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055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35503-9D21-443F-BC18-5459550EB72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682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681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984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35503-9D21-443F-BC18-5459550EB72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42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0"/>
          <p:cNvSpPr>
            <a:spLocks noGrp="1"/>
          </p:cNvSpPr>
          <p:nvPr>
            <p:ph type="body" sz="quarter" idx="10" hasCustomPrompt="1"/>
          </p:nvPr>
        </p:nvSpPr>
        <p:spPr>
          <a:xfrm>
            <a:off x="835066" y="3600523"/>
            <a:ext cx="8096250" cy="6636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spc="1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标题文字内容编辑区域</a:t>
            </a:r>
          </a:p>
        </p:txBody>
      </p:sp>
      <p:sp>
        <p:nvSpPr>
          <p:cNvPr id="22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862747" y="4506705"/>
            <a:ext cx="8096250" cy="6636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spc="1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部门</a:t>
            </a:r>
            <a:endParaRPr lang="en-US" altLang="zh-CN" dirty="0"/>
          </a:p>
          <a:p>
            <a:pPr lvl="0"/>
            <a:r>
              <a:rPr lang="zh-CN" altLang="en-US" dirty="0"/>
              <a:t>汇报人</a:t>
            </a:r>
          </a:p>
        </p:txBody>
      </p:sp>
      <p:sp>
        <p:nvSpPr>
          <p:cNvPr id="23" name="文本占位符 20"/>
          <p:cNvSpPr>
            <a:spLocks noGrp="1"/>
          </p:cNvSpPr>
          <p:nvPr>
            <p:ph type="body" sz="quarter" idx="12" hasCustomPrompt="1"/>
          </p:nvPr>
        </p:nvSpPr>
        <p:spPr>
          <a:xfrm>
            <a:off x="862747" y="5484858"/>
            <a:ext cx="2565541" cy="2729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spc="1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日期</a:t>
            </a:r>
          </a:p>
        </p:txBody>
      </p:sp>
      <p:pic>
        <p:nvPicPr>
          <p:cNvPr id="25" name="图形 24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088" y="490132"/>
            <a:ext cx="1981737" cy="6636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4817979" y="1"/>
            <a:ext cx="7374021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623165" y="2662555"/>
            <a:ext cx="1656439" cy="5378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sz="3000" b="1" kern="1200" spc="1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br>
              <a:rPr lang="en-US" altLang="zh-CN" dirty="0"/>
            </a:br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14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1614447" y="3286733"/>
            <a:ext cx="1673875" cy="6174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600" spc="100" baseline="0">
                <a:latin typeface="+mj-ea"/>
                <a:ea typeface="+mj-ea"/>
              </a:defRPr>
            </a:lvl1pPr>
          </a:lstStyle>
          <a:p>
            <a:r>
              <a:rPr lang="en-US" altLang="zh-CN" b="0" dirty="0"/>
              <a:t>CONTENT</a:t>
            </a: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1543865" y="6480713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灯片编号占位符 39"/>
          <p:cNvSpPr txBox="1"/>
          <p:nvPr userDrawn="1"/>
        </p:nvSpPr>
        <p:spPr>
          <a:xfrm>
            <a:off x="11554259" y="6416927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17B298-47FE-4554-AEB1-0ADE1DF71904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39"/>
          <p:cNvSpPr txBox="1"/>
          <p:nvPr userDrawn="1"/>
        </p:nvSpPr>
        <p:spPr>
          <a:xfrm>
            <a:off x="11554259" y="6416927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04855-4644-4D8C-B549-B948C24C6A50}" type="slidenum">
              <a:rPr lang="en-US" altLang="zh-CN" sz="11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550416" y="262985"/>
            <a:ext cx="9736584" cy="4271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800" b="0" spc="1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标题内容编辑区域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-89535" y="-18415"/>
            <a:ext cx="12329160" cy="896620"/>
            <a:chOff x="-141" y="-29"/>
            <a:chExt cx="19416" cy="1412"/>
          </a:xfrm>
        </p:grpSpPr>
        <p:sp>
          <p:nvSpPr>
            <p:cNvPr id="2" name="矩形 1"/>
            <p:cNvSpPr/>
            <p:nvPr userDrawn="1"/>
          </p:nvSpPr>
          <p:spPr>
            <a:xfrm>
              <a:off x="-141" y="-29"/>
              <a:ext cx="19417" cy="141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形 1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903" y="439"/>
              <a:ext cx="1715" cy="57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2215931" y="2395832"/>
            <a:ext cx="2305439" cy="1033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600" b="1" spc="15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摄图网_500787641_建筑空间通道背景（非企业商用）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3185" y="877570"/>
            <a:ext cx="12321540" cy="6038850"/>
          </a:xfrm>
          <a:prstGeom prst="rect">
            <a:avLst/>
          </a:prstGeom>
        </p:spPr>
      </p:pic>
      <p:sp>
        <p:nvSpPr>
          <p:cNvPr id="35" name="矩形 34"/>
          <p:cNvSpPr/>
          <p:nvPr userDrawn="1"/>
        </p:nvSpPr>
        <p:spPr>
          <a:xfrm>
            <a:off x="-75882" y="877570"/>
            <a:ext cx="12343765" cy="6038215"/>
          </a:xfrm>
          <a:prstGeom prst="rect">
            <a:avLst/>
          </a:prstGeom>
          <a:gradFill>
            <a:gsLst>
              <a:gs pos="0">
                <a:srgbClr val="0D97FF">
                  <a:alpha val="31000"/>
                </a:srgbClr>
              </a:gs>
              <a:gs pos="28000">
                <a:srgbClr val="012D4D">
                  <a:alpha val="87000"/>
                  <a:lumMod val="85000"/>
                  <a:lumOff val="15000"/>
                </a:srgbClr>
              </a:gs>
              <a:gs pos="72000">
                <a:schemeClr val="tx1">
                  <a:lumMod val="95000"/>
                  <a:lumOff val="5000"/>
                </a:schemeClr>
              </a:gs>
              <a:gs pos="47000">
                <a:srgbClr val="034373">
                  <a:lumMod val="61000"/>
                  <a:alpha val="95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-76200" y="0"/>
            <a:ext cx="12329160" cy="896620"/>
            <a:chOff x="-120" y="0"/>
            <a:chExt cx="19416" cy="1412"/>
          </a:xfrm>
        </p:grpSpPr>
        <p:sp>
          <p:nvSpPr>
            <p:cNvPr id="11" name="矩形 10"/>
            <p:cNvSpPr/>
            <p:nvPr userDrawn="1"/>
          </p:nvSpPr>
          <p:spPr>
            <a:xfrm>
              <a:off x="-120" y="0"/>
              <a:ext cx="19417" cy="141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logo-白色横版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6595" y="443"/>
              <a:ext cx="1975" cy="572"/>
            </a:xfrm>
            <a:prstGeom prst="rect">
              <a:avLst/>
            </a:prstGeom>
          </p:spPr>
        </p:pic>
        <p:pic>
          <p:nvPicPr>
            <p:cNvPr id="36" name="图片 35" descr="未标题-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80" y="480"/>
              <a:ext cx="1658" cy="528"/>
            </a:xfrm>
            <a:prstGeom prst="rect">
              <a:avLst/>
            </a:prstGeom>
          </p:spPr>
        </p:pic>
        <p:cxnSp>
          <p:nvCxnSpPr>
            <p:cNvPr id="14" name="直接连接符 13"/>
            <p:cNvCxnSpPr/>
            <p:nvPr/>
          </p:nvCxnSpPr>
          <p:spPr>
            <a:xfrm>
              <a:off x="16257" y="600"/>
              <a:ext cx="0" cy="278"/>
            </a:xfrm>
            <a:prstGeom prst="line">
              <a:avLst/>
            </a:prstGeom>
            <a:ln w="12700" cmpd="sng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2588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550416" y="262985"/>
            <a:ext cx="9736584" cy="4271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1800" b="0" spc="10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标题内容编辑区域</a:t>
            </a:r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-12700" y="819456"/>
            <a:ext cx="12204700" cy="0"/>
          </a:xfrm>
          <a:prstGeom prst="line">
            <a:avLst/>
          </a:prstGeom>
          <a:ln w="19050">
            <a:solidFill>
              <a:srgbClr val="DADB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形 14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742742" y="278567"/>
            <a:ext cx="1089342" cy="363114"/>
          </a:xfrm>
          <a:prstGeom prst="rect">
            <a:avLst/>
          </a:prstGeom>
        </p:spPr>
      </p:pic>
      <p:sp>
        <p:nvSpPr>
          <p:cNvPr id="5" name="文本占位符 20"/>
          <p:cNvSpPr>
            <a:spLocks noGrp="1"/>
          </p:cNvSpPr>
          <p:nvPr>
            <p:ph type="body" sz="quarter" idx="11" hasCustomPrompt="1"/>
          </p:nvPr>
        </p:nvSpPr>
        <p:spPr>
          <a:xfrm>
            <a:off x="560968" y="1000125"/>
            <a:ext cx="11070064" cy="52796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spc="0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内文内容编辑区域</a:t>
            </a: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1543865" y="6480713"/>
            <a:ext cx="0" cy="115743"/>
          </a:xfrm>
          <a:prstGeom prst="line">
            <a:avLst/>
          </a:prstGeom>
          <a:ln w="12700">
            <a:solidFill>
              <a:schemeClr val="accent1">
                <a:lumMod val="10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39"/>
          <p:cNvSpPr txBox="1"/>
          <p:nvPr userDrawn="1"/>
        </p:nvSpPr>
        <p:spPr>
          <a:xfrm>
            <a:off x="11554259" y="6416927"/>
            <a:ext cx="554613" cy="23148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04855-4644-4D8C-B549-B948C24C6A50}" type="slidenum">
              <a:rPr lang="en-US" altLang="zh-CN" sz="1100" smtClean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</a:rPr>
              <a:t>‹#›</a:t>
            </a:fld>
            <a:endParaRPr lang="zh-CN" altLang="en-US" sz="1100" dirty="0">
              <a:solidFill>
                <a:srgbClr val="000000">
                  <a:lumMod val="65000"/>
                  <a:lumOff val="35000"/>
                </a:srgbClr>
              </a:solidFill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7739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1.jpeg"/><Relationship Id="rId3" Type="http://schemas.openxmlformats.org/officeDocument/2006/relationships/tags" Target="../tags/tag18.xml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.jpeg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tags" Target="../tags/tag21.xml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7.jpeg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1.jpeg"/><Relationship Id="rId10" Type="http://schemas.openxmlformats.org/officeDocument/2006/relationships/image" Target="../media/image63.png"/><Relationship Id="rId4" Type="http://schemas.openxmlformats.org/officeDocument/2006/relationships/tags" Target="../tags/tag22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71.png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70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69.png"/><Relationship Id="rId5" Type="http://schemas.openxmlformats.org/officeDocument/2006/relationships/tags" Target="../tags/tag27.xml"/><Relationship Id="rId10" Type="http://schemas.openxmlformats.org/officeDocument/2006/relationships/image" Target="../media/image68.png"/><Relationship Id="rId4" Type="http://schemas.openxmlformats.org/officeDocument/2006/relationships/tags" Target="../tags/tag26.xml"/><Relationship Id="rId9" Type="http://schemas.openxmlformats.org/officeDocument/2006/relationships/image" Target="../media/image27.jpeg"/><Relationship Id="rId1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3.xml"/><Relationship Id="rId7" Type="http://schemas.openxmlformats.org/officeDocument/2006/relationships/chart" Target="../charts/char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chart" Target="../charts/chart1.xml"/><Relationship Id="rId5" Type="http://schemas.openxmlformats.org/officeDocument/2006/relationships/image" Target="../media/image72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4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73.jpeg"/><Relationship Id="rId11" Type="http://schemas.openxmlformats.org/officeDocument/2006/relationships/image" Target="../media/image11.jpeg"/><Relationship Id="rId5" Type="http://schemas.openxmlformats.org/officeDocument/2006/relationships/image" Target="../media/image27.jpeg"/><Relationship Id="rId10" Type="http://schemas.openxmlformats.org/officeDocument/2006/relationships/image" Target="../media/image77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tags" Target="../tags/tag35.xml"/><Relationship Id="rId7" Type="http://schemas.openxmlformats.org/officeDocument/2006/relationships/image" Target="../media/image5.jpeg"/><Relationship Id="rId12" Type="http://schemas.openxmlformats.org/officeDocument/2006/relationships/image" Target="../media/image82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81.jpeg"/><Relationship Id="rId5" Type="http://schemas.openxmlformats.org/officeDocument/2006/relationships/tags" Target="../tags/tag37.xml"/><Relationship Id="rId10" Type="http://schemas.openxmlformats.org/officeDocument/2006/relationships/image" Target="../media/image80.jpeg"/><Relationship Id="rId4" Type="http://schemas.openxmlformats.org/officeDocument/2006/relationships/tags" Target="../tags/tag36.xml"/><Relationship Id="rId9" Type="http://schemas.openxmlformats.org/officeDocument/2006/relationships/image" Target="../media/image79.png"/><Relationship Id="rId1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40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1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86.png"/><Relationship Id="rId5" Type="http://schemas.openxmlformats.org/officeDocument/2006/relationships/tags" Target="../tags/tag42.xml"/><Relationship Id="rId10" Type="http://schemas.openxmlformats.org/officeDocument/2006/relationships/image" Target="../media/image85.png"/><Relationship Id="rId4" Type="http://schemas.openxmlformats.org/officeDocument/2006/relationships/tags" Target="../tags/tag41.xml"/><Relationship Id="rId9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tags" Target="../tags/tag46.xml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87.png"/><Relationship Id="rId11" Type="http://schemas.openxmlformats.org/officeDocument/2006/relationships/image" Target="../media/image92.jpeg"/><Relationship Id="rId5" Type="http://schemas.openxmlformats.org/officeDocument/2006/relationships/image" Target="../media/image5.jpeg"/><Relationship Id="rId10" Type="http://schemas.openxmlformats.org/officeDocument/2006/relationships/image" Target="../media/image9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90.png"/><Relationship Id="rId1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49.xml"/><Relationship Id="rId7" Type="http://schemas.openxmlformats.org/officeDocument/2006/relationships/image" Target="../media/image95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27.jpeg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8.png"/><Relationship Id="rId4" Type="http://schemas.openxmlformats.org/officeDocument/2006/relationships/tags" Target="../tags/tag50.xml"/><Relationship Id="rId9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53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11.jpe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01.png"/><Relationship Id="rId5" Type="http://schemas.openxmlformats.org/officeDocument/2006/relationships/tags" Target="../tags/tag55.xml"/><Relationship Id="rId10" Type="http://schemas.openxmlformats.org/officeDocument/2006/relationships/image" Target="../media/image100.png"/><Relationship Id="rId4" Type="http://schemas.openxmlformats.org/officeDocument/2006/relationships/tags" Target="../tags/tag54.xml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3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Relationship Id="rId6" Type="http://schemas.openxmlformats.org/officeDocument/2006/relationships/image" Target="../media/image102.jpeg"/><Relationship Id="rId5" Type="http://schemas.openxmlformats.org/officeDocument/2006/relationships/image" Target="../media/image6.png"/><Relationship Id="rId4" Type="http://schemas.openxmlformats.org/officeDocument/2006/relationships/image" Target="../media/image27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5.png"/><Relationship Id="rId5" Type="http://schemas.openxmlformats.org/officeDocument/2006/relationships/tags" Target="../tags/tag5.xml"/><Relationship Id="rId10" Type="http://schemas.openxmlformats.org/officeDocument/2006/relationships/image" Target="../media/image11.jpeg"/><Relationship Id="rId4" Type="http://schemas.openxmlformats.org/officeDocument/2006/relationships/tags" Target="../tags/tag4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tags" Target="../tags/tag7.xml"/><Relationship Id="rId16" Type="http://schemas.openxmlformats.org/officeDocument/2006/relationships/image" Target="../media/image23.png"/><Relationship Id="rId20" Type="http://schemas.openxmlformats.org/officeDocument/2006/relationships/image" Target="../media/image11.jpeg"/><Relationship Id="rId1" Type="http://schemas.openxmlformats.org/officeDocument/2006/relationships/tags" Target="../tags/tag6.xml"/><Relationship Id="rId6" Type="http://schemas.openxmlformats.org/officeDocument/2006/relationships/image" Target="../media/image5.jpe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tags" Target="../tags/tag11.xml"/><Relationship Id="rId7" Type="http://schemas.openxmlformats.org/officeDocument/2006/relationships/image" Target="../media/image28.png"/><Relationship Id="rId12" Type="http://schemas.microsoft.com/office/2007/relationships/hdphoto" Target="../media/hdphoto1.wdp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1.jpe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0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18" Type="http://schemas.openxmlformats.org/officeDocument/2006/relationships/image" Target="../media/image49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17" Type="http://schemas.openxmlformats.org/officeDocument/2006/relationships/image" Target="../media/image48.jpeg"/><Relationship Id="rId2" Type="http://schemas.openxmlformats.org/officeDocument/2006/relationships/tags" Target="../tags/tag13.xml"/><Relationship Id="rId16" Type="http://schemas.openxmlformats.org/officeDocument/2006/relationships/image" Target="../media/image47.jpeg"/><Relationship Id="rId1" Type="http://schemas.openxmlformats.org/officeDocument/2006/relationships/tags" Target="../tags/tag1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6.png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19" Type="http://schemas.openxmlformats.org/officeDocument/2006/relationships/image" Target="../media/image11.jpeg"/><Relationship Id="rId4" Type="http://schemas.openxmlformats.org/officeDocument/2006/relationships/image" Target="../media/image36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075" y="-72753"/>
            <a:ext cx="12376150" cy="6963410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0972800" y="606958"/>
            <a:ext cx="789573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ctr">
            <a:spAutoFit/>
          </a:bodyPr>
          <a:lstStyle/>
          <a:p>
            <a:pPr algn="l" defTabSz="4572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□ Общедоступный</a:t>
            </a:r>
          </a:p>
          <a:p>
            <a:pPr algn="l" defTabSz="4572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■ Непубличный</a:t>
            </a:r>
          </a:p>
        </p:txBody>
      </p:sp>
      <p:sp>
        <p:nvSpPr>
          <p:cNvPr id="4" name="矩形 3"/>
          <p:cNvSpPr/>
          <p:nvPr/>
        </p:nvSpPr>
        <p:spPr>
          <a:xfrm>
            <a:off x="207459" y="2085788"/>
            <a:ext cx="11700510" cy="2041525"/>
          </a:xfrm>
          <a:prstGeom prst="rect">
            <a:avLst/>
          </a:prstGeom>
          <a:gradFill>
            <a:gsLst>
              <a:gs pos="20000">
                <a:srgbClr val="435668">
                  <a:lumMod val="89000"/>
                  <a:lumOff val="11000"/>
                  <a:alpha val="0"/>
                </a:srgbClr>
              </a:gs>
              <a:gs pos="92000">
                <a:schemeClr val="accent6">
                  <a:lumMod val="0"/>
                </a:schemeClr>
              </a:gs>
              <a:gs pos="77000">
                <a:schemeClr val="accent6">
                  <a:alpha val="55000"/>
                </a:schemeClr>
              </a:gs>
              <a:gs pos="100000">
                <a:schemeClr val="accent6"/>
              </a:gs>
            </a:gsLst>
            <a:path path="circle">
              <a:fillToRect l="50000" t="50000" r="50000" b="50000"/>
            </a:path>
            <a:tileRect/>
          </a:gra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pic>
        <p:nvPicPr>
          <p:cNvPr id="3" name="图片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717" y="328984"/>
            <a:ext cx="928370" cy="1202055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673100" y="2595880"/>
            <a:ext cx="10887075" cy="723900"/>
          </a:xfrm>
        </p:spPr>
        <p:txBody>
          <a:bodyPr/>
          <a:lstStyle/>
          <a:p>
            <a:pPr algn="ctr" rtl="0">
              <a:lnSpc>
                <a:spcPct val="70000"/>
              </a:lnSpc>
            </a:pPr>
            <a:r>
              <a:rPr lang="en-US" sz="6600" cap="all" dirty="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BROCK 7</a:t>
            </a:r>
            <a:r>
              <a:rPr lang="ru-RU" sz="6600" cap="all" dirty="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5/90</a:t>
            </a:r>
            <a:endParaRPr lang="en-US" sz="6600" cap="all" dirty="0">
              <a:solidFill>
                <a:schemeClr val="bg1"/>
              </a:solidFill>
              <a:uFillTx/>
              <a:latin typeface="Impact" panose="020B0806030902050204" charset="0"/>
              <a:cs typeface="Impact" panose="020B080603090205020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705985" y="5501640"/>
            <a:ext cx="28638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占位符 5"/>
          <p:cNvSpPr>
            <a:spLocks noGrp="1"/>
          </p:cNvSpPr>
          <p:nvPr/>
        </p:nvSpPr>
        <p:spPr>
          <a:xfrm>
            <a:off x="647700" y="2597785"/>
            <a:ext cx="10887075" cy="723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 spc="1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lnSpc>
                <a:spcPct val="70000"/>
              </a:lnSpc>
            </a:pPr>
            <a:endParaRPr lang="en-US" sz="6600" cap="all" dirty="0">
              <a:solidFill>
                <a:srgbClr val="FF0000"/>
              </a:solidFill>
              <a:latin typeface="Impact" panose="020B0806030902050204" charset="0"/>
              <a:cs typeface="Impact" panose="020B0806030902050204" charset="0"/>
            </a:endParaRPr>
          </a:p>
          <a:p>
            <a:pPr algn="ctr" rtl="0">
              <a:lnSpc>
                <a:spcPct val="70000"/>
              </a:lnSpc>
            </a:pPr>
            <a:r>
              <a:rPr lang="en-US" sz="6600" cap="all" dirty="0" err="1">
                <a:gradFill>
                  <a:gsLst>
                    <a:gs pos="0">
                      <a:schemeClr val="bg1"/>
                    </a:gs>
                    <a:gs pos="43000">
                      <a:srgbClr val="69E9F1"/>
                    </a:gs>
                    <a:gs pos="100000">
                      <a:srgbClr val="1183ED"/>
                    </a:gs>
                  </a:gsLst>
                  <a:lin ang="5400000" scaled="0"/>
                </a:gradFill>
                <a:uFillTx/>
                <a:latin typeface="Impact" panose="020B0806030902050204" charset="0"/>
                <a:cs typeface="Impact" panose="020B0806030902050204" charset="0"/>
              </a:rPr>
              <a:t>Электрический</a:t>
            </a:r>
            <a:r>
              <a:rPr lang="en-US" sz="6600" cap="all" dirty="0">
                <a:gradFill>
                  <a:gsLst>
                    <a:gs pos="0">
                      <a:schemeClr val="bg1"/>
                    </a:gs>
                    <a:gs pos="43000">
                      <a:srgbClr val="69E9F1"/>
                    </a:gs>
                    <a:gs pos="100000">
                      <a:srgbClr val="1183ED"/>
                    </a:gs>
                  </a:gsLst>
                  <a:lin ang="5400000" scaled="0"/>
                </a:gradFill>
                <a:uFillTx/>
                <a:latin typeface="Impact" panose="020B0806030902050204" charset="0"/>
                <a:cs typeface="Impact" panose="020B0806030902050204" charset="0"/>
              </a:rPr>
              <a:t> легкий грузовик</a:t>
            </a:r>
          </a:p>
        </p:txBody>
      </p:sp>
      <p:sp>
        <p:nvSpPr>
          <p:cNvPr id="12" name="文本占位符 7"/>
          <p:cNvSpPr>
            <a:spLocks noGrp="1"/>
          </p:cNvSpPr>
          <p:nvPr/>
        </p:nvSpPr>
        <p:spPr>
          <a:xfrm>
            <a:off x="2078369" y="4728146"/>
            <a:ext cx="8096250" cy="6636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en-US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0100002" name="ODT_ATTR_LBL_LOGO">
            <a:extLst>
              <a:ext uri="{FF2B5EF4-FFF2-40B4-BE49-F238E27FC236}">
                <a16:creationId xmlns:a16="http://schemas.microsoft.com/office/drawing/2014/main" id="{B066AC4A-9A1C-4C10-800A-DAF9F276438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"/>
            <a:ext cx="316230" cy="17970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D7D515F-F469-4C57-8BD8-D329BF9CF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7" y="611727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摄图网_500787641_建筑空间通道背景（非企业商用）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3185" y="877570"/>
            <a:ext cx="12321540" cy="603885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-88900" y="877570"/>
            <a:ext cx="12343765" cy="6038215"/>
          </a:xfrm>
          <a:prstGeom prst="rect">
            <a:avLst/>
          </a:prstGeom>
          <a:gradFill>
            <a:gsLst>
              <a:gs pos="0">
                <a:srgbClr val="0D97FF">
                  <a:alpha val="31000"/>
                </a:srgbClr>
              </a:gs>
              <a:gs pos="28000">
                <a:srgbClr val="012D4D">
                  <a:alpha val="87000"/>
                  <a:lumMod val="85000"/>
                  <a:lumOff val="15000"/>
                </a:srgbClr>
              </a:gs>
              <a:gs pos="72000">
                <a:schemeClr val="accent6"/>
              </a:gs>
              <a:gs pos="47000">
                <a:srgbClr val="034373">
                  <a:lumMod val="61000"/>
                  <a:alpha val="95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89535" y="-18415"/>
            <a:ext cx="12329160" cy="896620"/>
            <a:chOff x="-141" y="-29"/>
            <a:chExt cx="19416" cy="1412"/>
          </a:xfrm>
        </p:grpSpPr>
        <p:sp>
          <p:nvSpPr>
            <p:cNvPr id="5" name="矩形 4"/>
            <p:cNvSpPr/>
            <p:nvPr userDrawn="1"/>
          </p:nvSpPr>
          <p:spPr>
            <a:xfrm>
              <a:off x="-141" y="-29"/>
              <a:ext cx="19417" cy="141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形 14"/>
            <p:cNvPicPr>
              <a:picLocks noChangeAspect="1"/>
            </p:cNvPicPr>
            <p:nvPr userDrawn="1"/>
          </p:nvPicPr>
          <p:blipFill>
            <a:blip r:embed="rId6" cstate="print"/>
            <a:stretch>
              <a:fillRect/>
            </a:stretch>
          </p:blipFill>
          <p:spPr>
            <a:xfrm>
              <a:off x="16903" y="439"/>
              <a:ext cx="1715" cy="572"/>
            </a:xfrm>
            <a:prstGeom prst="rect">
              <a:avLst/>
            </a:prstGeom>
          </p:spPr>
        </p:pic>
      </p:grpSp>
      <p:sp>
        <p:nvSpPr>
          <p:cNvPr id="22" name="PA_矩形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63285" y="1670050"/>
            <a:ext cx="4820920" cy="206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2400" b="1" dirty="0">
                <a:gradFill>
                  <a:gsLst>
                    <a:gs pos="0">
                      <a:srgbClr val="69E9F1"/>
                    </a:gs>
                    <a:gs pos="100000">
                      <a:srgbClr val="1183ED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Батарея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Char char="l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Используются сердечники LFP-аккумуляторов нового поколения от CATS с высокой плотностью энергии. Батарейный отсек поставляется с нижним корпусом из алюминиевого сплава и высокопрочной легкой верхней крышкой из сплава с плотностью энергии 151,96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кВтч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/кг. Кронштейн аккумулятора изготовлен из высокопрочной стали, которая на 15% легче обычной стали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PA_矩形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963285" y="3519170"/>
            <a:ext cx="4805045" cy="250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2400" b="1" dirty="0">
                <a:gradFill>
                  <a:gsLst>
                    <a:gs pos="0">
                      <a:srgbClr val="69E9F1"/>
                    </a:gs>
                    <a:gs pos="100000">
                      <a:srgbClr val="1183ED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Шасси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Char char="l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Используется высокопрочная рама, которая повышает несущую способность и значительно снижает собственный вес грузовика. Электрический рулевой механизм с корпусом из литого алюминия на 30% легче чугунного. Применение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малолистовых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рессор переменного сечения повышает несущую способность и оптимизирует комфорт вождения, и такие пружины на 25% легче многолистовых. Используются диски из алюминиевого сплава, которые в общей сложности более чем на 60 кг легче стальных дисков.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891665" y="1847773"/>
            <a:ext cx="3322784" cy="4081113"/>
            <a:chOff x="1074" y="1807"/>
            <a:chExt cx="7155" cy="7866"/>
          </a:xfrm>
        </p:grpSpPr>
        <p:sp>
          <p:nvSpPr>
            <p:cNvPr id="16" name="矩形 15"/>
            <p:cNvSpPr/>
            <p:nvPr/>
          </p:nvSpPr>
          <p:spPr>
            <a:xfrm>
              <a:off x="1074" y="1807"/>
              <a:ext cx="7155" cy="31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6074" y="7993"/>
              <a:ext cx="2125" cy="16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081" y="1959"/>
              <a:ext cx="7142" cy="7709"/>
              <a:chOff x="1704340" y="1330276"/>
              <a:chExt cx="4534975" cy="4895366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37765" y="1330276"/>
                <a:ext cx="3031490" cy="1876425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04340" y="3326765"/>
                <a:ext cx="3032125" cy="171450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9"/>
              <a:srcRect l="5013" r="10583"/>
              <a:stretch>
                <a:fillRect/>
              </a:stretch>
            </p:blipFill>
            <p:spPr>
              <a:xfrm>
                <a:off x="4882209" y="3327746"/>
                <a:ext cx="1357106" cy="1713783"/>
              </a:xfrm>
              <a:prstGeom prst="rect">
                <a:avLst/>
              </a:prstGeom>
            </p:spPr>
          </p:pic>
          <p:grpSp>
            <p:nvGrpSpPr>
              <p:cNvPr id="10" name="组合 9"/>
              <p:cNvGrpSpPr/>
              <p:nvPr/>
            </p:nvGrpSpPr>
            <p:grpSpPr>
              <a:xfrm>
                <a:off x="1704341" y="5159288"/>
                <a:ext cx="3022599" cy="1066354"/>
                <a:chOff x="4723327" y="2047348"/>
                <a:chExt cx="2819335" cy="877513"/>
              </a:xfrm>
            </p:grpSpPr>
            <p:pic>
              <p:nvPicPr>
                <p:cNvPr id="12" name="Picture 4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 l="39026" t="26608" r="23790" b="33476"/>
                <a:stretch>
                  <a:fillRect/>
                </a:stretch>
              </p:blipFill>
              <p:spPr bwMode="auto">
                <a:xfrm>
                  <a:off x="6236646" y="2047871"/>
                  <a:ext cx="1306016" cy="8768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4723327" y="2047348"/>
                  <a:ext cx="1381656" cy="877513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2" descr="E:\sametime\9f510fb30f2442a76433e11cd343ad4bd113024d.jp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020310" y="5221247"/>
                <a:ext cx="970915" cy="988695"/>
              </a:xfrm>
              <a:prstGeom prst="rect">
                <a:avLst/>
              </a:prstGeom>
              <a:noFill/>
            </p:spPr>
          </p:pic>
        </p:grpSp>
        <p:sp>
          <p:nvSpPr>
            <p:cNvPr id="17" name="矩形 16"/>
            <p:cNvSpPr/>
            <p:nvPr/>
          </p:nvSpPr>
          <p:spPr>
            <a:xfrm>
              <a:off x="6082" y="1936"/>
              <a:ext cx="1365" cy="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PA_文本框 4"/>
          <p:cNvSpPr txBox="1"/>
          <p:nvPr>
            <p:custDataLst>
              <p:tags r:id="rId3"/>
            </p:custDataLst>
          </p:nvPr>
        </p:nvSpPr>
        <p:spPr>
          <a:xfrm>
            <a:off x="720725" y="337820"/>
            <a:ext cx="59118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ru-RU" sz="6000" b="1" dirty="0">
                <a:ln w="15875">
                  <a:gradFill>
                    <a:gsLst>
                      <a:gs pos="99000">
                        <a:srgbClr val="1183ED">
                          <a:alpha val="0"/>
                        </a:srgbClr>
                      </a:gs>
                      <a:gs pos="57000">
                        <a:srgbClr val="1183ED">
                          <a:alpha val="70000"/>
                        </a:srgbClr>
                      </a:gs>
                      <a:gs pos="0">
                        <a:srgbClr val="69E9F1"/>
                      </a:gs>
                    </a:gsLst>
                    <a:lin ang="2700000" scaled="1"/>
                  </a:gradFill>
                </a:ln>
                <a:noFill/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</a:rPr>
              <a:t>Н</a:t>
            </a:r>
            <a:endParaRPr lang="en-US" sz="6000" b="1" dirty="0">
              <a:ln w="15875">
                <a:gradFill>
                  <a:gsLst>
                    <a:gs pos="99000">
                      <a:srgbClr val="1183ED">
                        <a:alpha val="0"/>
                      </a:srgbClr>
                    </a:gs>
                    <a:gs pos="57000">
                      <a:srgbClr val="1183ED">
                        <a:alpha val="70000"/>
                      </a:srgbClr>
                    </a:gs>
                    <a:gs pos="0">
                      <a:srgbClr val="69E9F1"/>
                    </a:gs>
                  </a:gsLst>
                  <a:lin ang="2700000" scaled="1"/>
                </a:gradFill>
              </a:ln>
              <a:noFill/>
              <a:latin typeface="Impact" panose="020B0806030902050204" charset="0"/>
              <a:ea typeface="微软雅黑" panose="020B0503020204020204" pitchFamily="34" charset="-122"/>
              <a:cs typeface="Impact" panose="020B0806030902050204" charset="0"/>
            </a:endParaRPr>
          </a:p>
        </p:txBody>
      </p:sp>
      <p:sp>
        <p:nvSpPr>
          <p:cNvPr id="30" name="文本占位符 11"/>
          <p:cNvSpPr>
            <a:spLocks noGrp="1"/>
          </p:cNvSpPr>
          <p:nvPr/>
        </p:nvSpPr>
        <p:spPr>
          <a:xfrm>
            <a:off x="785413" y="680214"/>
            <a:ext cx="3600450" cy="55623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</a:pPr>
            <a:r>
              <a:rPr lang="ru-RU" sz="2400" b="0" dirty="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  <a:sym typeface="+mn-ea"/>
              </a:rPr>
              <a:t>Новые материалы</a:t>
            </a:r>
            <a:endParaRPr lang="en-US" sz="2400" b="0" dirty="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  <a:sym typeface="+mn-ea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50982EA-AF1D-4FCD-B60F-280E12F3C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679" y="4031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摄图网_400164378_创意空间背景（非企业商用）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00" y="877570"/>
            <a:ext cx="12344400" cy="598297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-3257" y="764984"/>
            <a:ext cx="12343765" cy="6038215"/>
          </a:xfrm>
          <a:prstGeom prst="rect">
            <a:avLst/>
          </a:prstGeom>
          <a:gradFill>
            <a:gsLst>
              <a:gs pos="0">
                <a:srgbClr val="0D97FF">
                  <a:alpha val="31000"/>
                </a:srgbClr>
              </a:gs>
              <a:gs pos="39000">
                <a:srgbClr val="012D4D">
                  <a:alpha val="95000"/>
                  <a:lumMod val="85000"/>
                  <a:lumOff val="15000"/>
                </a:srgbClr>
              </a:gs>
              <a:gs pos="89000">
                <a:schemeClr val="accent6"/>
              </a:gs>
              <a:gs pos="62000">
                <a:srgbClr val="034373">
                  <a:lumMod val="61000"/>
                  <a:alpha val="100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3" name="PA_矩形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95020" y="1831975"/>
            <a:ext cx="3240000" cy="1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2400" b="1" dirty="0">
                <a:gradFill>
                  <a:gsLst>
                    <a:gs pos="0">
                      <a:srgbClr val="69E9F1"/>
                    </a:gs>
                    <a:gs pos="100000">
                      <a:srgbClr val="1183ED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Интеграция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Char char="l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Двигатель и редуктор интегрированы в моторную систему; интегрирован универсальный контроллер, который эффективно уменьшает объем и вес системы, а также количество высоковольтных жгутов.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4" name="PA_矩形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95020" y="3616960"/>
            <a:ext cx="3240000" cy="118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Моторная система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Высокая эффективность: лист кремниевой стали толщиной 0,25 мм Высокая скорость вращения: 12000 об/мин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5" name="PA_矩形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88530" y="4634952"/>
            <a:ext cx="3710357" cy="51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Универсальная электронная система управления Высокая степень интеграции: "четыре в одном"</a:t>
            </a:r>
            <a:endParaRPr lang="en-US" sz="12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PA_文本框 4"/>
          <p:cNvSpPr txBox="1"/>
          <p:nvPr>
            <p:custDataLst>
              <p:tags r:id="rId4"/>
            </p:custDataLst>
          </p:nvPr>
        </p:nvSpPr>
        <p:spPr>
          <a:xfrm>
            <a:off x="720725" y="337820"/>
            <a:ext cx="59118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6000" b="1" dirty="0">
                <a:ln w="15875">
                  <a:gradFill>
                    <a:gsLst>
                      <a:gs pos="99000">
                        <a:srgbClr val="1183ED">
                          <a:alpha val="0"/>
                        </a:srgbClr>
                      </a:gs>
                      <a:gs pos="57000">
                        <a:srgbClr val="1183ED">
                          <a:alpha val="70000"/>
                        </a:srgbClr>
                      </a:gs>
                      <a:gs pos="0">
                        <a:srgbClr val="69E9F1"/>
                      </a:gs>
                    </a:gsLst>
                    <a:lin ang="2700000" scaled="1"/>
                  </a:gradFill>
                </a:ln>
                <a:noFill/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</a:rPr>
              <a:t>I</a:t>
            </a:r>
          </a:p>
        </p:txBody>
      </p:sp>
      <p:sp>
        <p:nvSpPr>
          <p:cNvPr id="30" name="文本占位符 11"/>
          <p:cNvSpPr>
            <a:spLocks noGrp="1"/>
          </p:cNvSpPr>
          <p:nvPr/>
        </p:nvSpPr>
        <p:spPr>
          <a:xfrm>
            <a:off x="785413" y="680214"/>
            <a:ext cx="3600450" cy="55623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</a:pPr>
            <a:r>
              <a:rPr lang="ru-RU" sz="3200" b="0" cap="all" dirty="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  <a:sym typeface="+mn-ea"/>
              </a:rPr>
              <a:t>Интеграция</a:t>
            </a:r>
            <a:endParaRPr lang="en-US" sz="2400" b="0" dirty="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  <a:sym typeface="+mn-ea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4581525" y="2346960"/>
            <a:ext cx="6758305" cy="3357880"/>
            <a:chOff x="5375" y="1661"/>
            <a:chExt cx="12803" cy="6337"/>
          </a:xfrm>
        </p:grpSpPr>
        <p:grpSp>
          <p:nvGrpSpPr>
            <p:cNvPr id="21" name="组合 20"/>
            <p:cNvGrpSpPr/>
            <p:nvPr/>
          </p:nvGrpSpPr>
          <p:grpSpPr>
            <a:xfrm>
              <a:off x="11399" y="4481"/>
              <a:ext cx="674" cy="695"/>
              <a:chOff x="11559" y="3983"/>
              <a:chExt cx="974" cy="1004"/>
            </a:xfrm>
            <a:gradFill>
              <a:gsLst>
                <a:gs pos="5000">
                  <a:srgbClr val="69E9F1"/>
                </a:gs>
                <a:gs pos="100000">
                  <a:srgbClr val="02528D">
                    <a:lumMod val="85000"/>
                    <a:lumOff val="15000"/>
                    <a:alpha val="95000"/>
                  </a:srgbClr>
                </a:gs>
              </a:gsLst>
              <a:lin ang="16200000" scaled="0"/>
            </a:gradFill>
          </p:grpSpPr>
          <p:sp>
            <p:nvSpPr>
              <p:cNvPr id="19" name="矩形 18"/>
              <p:cNvSpPr/>
              <p:nvPr/>
            </p:nvSpPr>
            <p:spPr>
              <a:xfrm>
                <a:off x="11559" y="4381"/>
                <a:ext cx="975" cy="21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1927" y="3983"/>
                <a:ext cx="240" cy="100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2" name="图片 21" descr="4-1"/>
            <p:cNvPicPr>
              <a:picLocks noChangeAspect="1"/>
            </p:cNvPicPr>
            <p:nvPr/>
          </p:nvPicPr>
          <p:blipFill>
            <a:blip r:embed="rId7">
              <a:lum contrast="48000"/>
            </a:blip>
            <a:stretch>
              <a:fillRect/>
            </a:stretch>
          </p:blipFill>
          <p:spPr>
            <a:xfrm>
              <a:off x="7457" y="3182"/>
              <a:ext cx="2914" cy="3033"/>
            </a:xfrm>
            <a:prstGeom prst="rect">
              <a:avLst/>
            </a:prstGeom>
          </p:spPr>
        </p:pic>
        <p:pic>
          <p:nvPicPr>
            <p:cNvPr id="36" name="图片 35" descr="55"/>
            <p:cNvPicPr>
              <a:picLocks noChangeAspect="1"/>
            </p:cNvPicPr>
            <p:nvPr/>
          </p:nvPicPr>
          <p:blipFill>
            <a:blip r:embed="rId8">
              <a:lum contrast="6000"/>
            </a:blip>
            <a:stretch>
              <a:fillRect/>
            </a:stretch>
          </p:blipFill>
          <p:spPr>
            <a:xfrm>
              <a:off x="12886" y="3791"/>
              <a:ext cx="3674" cy="2279"/>
            </a:xfrm>
            <a:prstGeom prst="rect">
              <a:avLst/>
            </a:prstGeom>
          </p:spPr>
        </p:pic>
        <p:grpSp>
          <p:nvGrpSpPr>
            <p:cNvPr id="44" name="组合 43"/>
            <p:cNvGrpSpPr/>
            <p:nvPr/>
          </p:nvGrpSpPr>
          <p:grpSpPr>
            <a:xfrm>
              <a:off x="5375" y="1661"/>
              <a:ext cx="2220" cy="2220"/>
              <a:chOff x="5375" y="2130"/>
              <a:chExt cx="2220" cy="2220"/>
            </a:xfrm>
          </p:grpSpPr>
          <p:pic>
            <p:nvPicPr>
              <p:cNvPr id="37" name="图片 36" descr="66"/>
              <p:cNvPicPr>
                <a:picLocks noChangeAspect="1"/>
              </p:cNvPicPr>
              <p:nvPr/>
            </p:nvPicPr>
            <p:blipFill>
              <a:blip r:embed="rId9">
                <a:lum contrast="-12000"/>
              </a:blip>
              <a:stretch>
                <a:fillRect/>
              </a:stretch>
            </p:blipFill>
            <p:spPr>
              <a:xfrm>
                <a:off x="5556" y="2620"/>
                <a:ext cx="1901" cy="1261"/>
              </a:xfrm>
              <a:prstGeom prst="rect">
                <a:avLst/>
              </a:prstGeom>
            </p:spPr>
          </p:pic>
          <p:sp>
            <p:nvSpPr>
              <p:cNvPr id="38" name="椭圆 37"/>
              <p:cNvSpPr/>
              <p:nvPr/>
            </p:nvSpPr>
            <p:spPr>
              <a:xfrm>
                <a:off x="5375" y="2130"/>
                <a:ext cx="2220" cy="2220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055BBB"/>
                    </a:gs>
                    <a:gs pos="100000">
                      <a:srgbClr val="69E9F1"/>
                    </a:gs>
                  </a:gsLst>
                  <a:lin ang="108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5396" y="5778"/>
              <a:ext cx="2220" cy="2220"/>
              <a:chOff x="5396" y="4771"/>
              <a:chExt cx="2220" cy="2220"/>
            </a:xfrm>
          </p:grpSpPr>
          <p:pic>
            <p:nvPicPr>
              <p:cNvPr id="25" name="图片 24" descr="7-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38" y="5154"/>
                <a:ext cx="1694" cy="1485"/>
              </a:xfrm>
              <a:prstGeom prst="rect">
                <a:avLst/>
              </a:prstGeom>
            </p:spPr>
          </p:pic>
          <p:sp>
            <p:nvSpPr>
              <p:cNvPr id="39" name="椭圆 38"/>
              <p:cNvSpPr/>
              <p:nvPr/>
            </p:nvSpPr>
            <p:spPr>
              <a:xfrm>
                <a:off x="5396" y="4771"/>
                <a:ext cx="2220" cy="2220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055BBB"/>
                    </a:gs>
                    <a:gs pos="100000">
                      <a:srgbClr val="69E9F1"/>
                    </a:gs>
                  </a:gsLst>
                  <a:lin ang="108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10666" y="1661"/>
              <a:ext cx="2220" cy="2220"/>
              <a:chOff x="11406" y="1606"/>
              <a:chExt cx="2220" cy="2220"/>
            </a:xfrm>
          </p:grpSpPr>
          <p:pic>
            <p:nvPicPr>
              <p:cNvPr id="26" name="图片 25" descr="8-1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732" y="2436"/>
                <a:ext cx="1621" cy="560"/>
              </a:xfrm>
              <a:prstGeom prst="rect">
                <a:avLst/>
              </a:prstGeom>
            </p:spPr>
          </p:pic>
          <p:sp>
            <p:nvSpPr>
              <p:cNvPr id="40" name="椭圆 39"/>
              <p:cNvSpPr/>
              <p:nvPr/>
            </p:nvSpPr>
            <p:spPr>
              <a:xfrm>
                <a:off x="11406" y="1606"/>
                <a:ext cx="2220" cy="2220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055BBB"/>
                    </a:gs>
                    <a:gs pos="100000">
                      <a:srgbClr val="69E9F1"/>
                    </a:gs>
                  </a:gsLst>
                  <a:lin ang="108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5957" y="1661"/>
              <a:ext cx="2220" cy="2220"/>
              <a:chOff x="15957" y="1661"/>
              <a:chExt cx="2220" cy="2220"/>
            </a:xfrm>
          </p:grpSpPr>
          <p:pic>
            <p:nvPicPr>
              <p:cNvPr id="27" name="图片 26" descr="9-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266" y="2465"/>
                <a:ext cx="1602" cy="613"/>
              </a:xfrm>
              <a:prstGeom prst="rect">
                <a:avLst/>
              </a:prstGeom>
            </p:spPr>
          </p:pic>
          <p:sp>
            <p:nvSpPr>
              <p:cNvPr id="41" name="椭圆 40"/>
              <p:cNvSpPr/>
              <p:nvPr/>
            </p:nvSpPr>
            <p:spPr>
              <a:xfrm>
                <a:off x="15957" y="1661"/>
                <a:ext cx="2220" cy="2220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055BBB"/>
                    </a:gs>
                    <a:gs pos="100000">
                      <a:srgbClr val="69E9F1"/>
                    </a:gs>
                  </a:gsLst>
                  <a:lin ang="108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10677" y="5778"/>
              <a:ext cx="2220" cy="2220"/>
              <a:chOff x="11531" y="5778"/>
              <a:chExt cx="2220" cy="2220"/>
            </a:xfrm>
          </p:grpSpPr>
          <p:pic>
            <p:nvPicPr>
              <p:cNvPr id="29" name="图片 28" descr="10-1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754" y="6508"/>
                <a:ext cx="1674" cy="760"/>
              </a:xfrm>
              <a:prstGeom prst="rect">
                <a:avLst/>
              </a:prstGeom>
            </p:spPr>
          </p:pic>
          <p:sp>
            <p:nvSpPr>
              <p:cNvPr id="42" name="椭圆 41"/>
              <p:cNvSpPr/>
              <p:nvPr/>
            </p:nvSpPr>
            <p:spPr>
              <a:xfrm>
                <a:off x="11531" y="5778"/>
                <a:ext cx="2220" cy="2220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055BBB"/>
                    </a:gs>
                    <a:gs pos="100000">
                      <a:srgbClr val="69E9F1"/>
                    </a:gs>
                  </a:gsLst>
                  <a:lin ang="108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5958" y="5778"/>
              <a:ext cx="2220" cy="2220"/>
              <a:chOff x="15957" y="5778"/>
              <a:chExt cx="2220" cy="2220"/>
            </a:xfrm>
          </p:grpSpPr>
          <p:pic>
            <p:nvPicPr>
              <p:cNvPr id="31" name="图片 30" descr="11-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200" y="6546"/>
                <a:ext cx="1792" cy="722"/>
              </a:xfrm>
              <a:prstGeom prst="rect">
                <a:avLst/>
              </a:prstGeom>
            </p:spPr>
          </p:pic>
          <p:sp>
            <p:nvSpPr>
              <p:cNvPr id="43" name="椭圆 42"/>
              <p:cNvSpPr/>
              <p:nvPr/>
            </p:nvSpPr>
            <p:spPr>
              <a:xfrm>
                <a:off x="15957" y="5778"/>
                <a:ext cx="2220" cy="2220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055BBB"/>
                    </a:gs>
                    <a:gs pos="100000">
                      <a:srgbClr val="69E9F1"/>
                    </a:gs>
                  </a:gsLst>
                  <a:lin ang="108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205E349B-7E42-4C6D-95AA-01DD9CC0B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104" y="-23921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摄图网_400164378_创意空间背景（非企业商用）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200" y="877570"/>
            <a:ext cx="12344400" cy="598297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0" y="907725"/>
            <a:ext cx="12343765" cy="6038215"/>
          </a:xfrm>
          <a:prstGeom prst="rect">
            <a:avLst/>
          </a:prstGeom>
          <a:gradFill>
            <a:gsLst>
              <a:gs pos="5000">
                <a:srgbClr val="0D97FF">
                  <a:alpha val="4000"/>
                </a:srgbClr>
              </a:gs>
              <a:gs pos="39000">
                <a:srgbClr val="012D4D">
                  <a:alpha val="95000"/>
                  <a:lumMod val="85000"/>
                  <a:lumOff val="15000"/>
                </a:srgbClr>
              </a:gs>
              <a:gs pos="89000">
                <a:schemeClr val="accent6"/>
              </a:gs>
              <a:gs pos="62000">
                <a:srgbClr val="034373">
                  <a:lumMod val="61000"/>
                  <a:alpha val="100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PA_文本框 4"/>
          <p:cNvSpPr txBox="1"/>
          <p:nvPr>
            <p:custDataLst>
              <p:tags r:id="rId1"/>
            </p:custDataLst>
          </p:nvPr>
        </p:nvSpPr>
        <p:spPr>
          <a:xfrm>
            <a:off x="539750" y="471170"/>
            <a:ext cx="59118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6000" b="1" dirty="0">
                <a:ln w="15875">
                  <a:gradFill>
                    <a:gsLst>
                      <a:gs pos="99000">
                        <a:srgbClr val="1183ED">
                          <a:alpha val="0"/>
                        </a:srgbClr>
                      </a:gs>
                      <a:gs pos="57000">
                        <a:srgbClr val="1183ED">
                          <a:alpha val="70000"/>
                        </a:srgbClr>
                      </a:gs>
                      <a:gs pos="0">
                        <a:srgbClr val="69E9F1"/>
                      </a:gs>
                    </a:gsLst>
                    <a:lin ang="2700000" scaled="1"/>
                  </a:gradFill>
                </a:ln>
                <a:noFill/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</a:rPr>
              <a:t>L</a:t>
            </a:r>
          </a:p>
        </p:txBody>
      </p:sp>
      <p:sp>
        <p:nvSpPr>
          <p:cNvPr id="4" name="文本占位符 11"/>
          <p:cNvSpPr>
            <a:spLocks noGrp="1"/>
          </p:cNvSpPr>
          <p:nvPr/>
        </p:nvSpPr>
        <p:spPr>
          <a:xfrm>
            <a:off x="615719" y="747449"/>
            <a:ext cx="11151705" cy="69908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0" cap="all" dirty="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Н</a:t>
            </a:r>
            <a:r>
              <a:rPr lang="ru-RU" sz="2000" b="0" cap="all" dirty="0">
                <a:solidFill>
                  <a:schemeClr val="bg1"/>
                </a:solidFill>
                <a:uFillTx/>
                <a:latin typeface="Impact" panose="020B0806030902050204" charset="0"/>
                <a:cs typeface="Impact" panose="020B0806030902050204" charset="0"/>
              </a:rPr>
              <a:t>изкое энергопотребление и дальность хода 208 км (WLTP)</a:t>
            </a:r>
            <a:endParaRPr lang="en-US" sz="2000" b="0" dirty="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506972" y="1760002"/>
            <a:ext cx="9369198" cy="4799330"/>
            <a:chOff x="2519" y="2819"/>
            <a:chExt cx="14755" cy="7558"/>
          </a:xfrm>
        </p:grpSpPr>
        <p:sp>
          <p:nvSpPr>
            <p:cNvPr id="15" name="PA_矩形 2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0013" y="2819"/>
              <a:ext cx="7261" cy="7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ru-RU" sz="2000" b="1" dirty="0">
                  <a:gradFill>
                    <a:gsLst>
                      <a:gs pos="0">
                        <a:srgbClr val="69E9F1"/>
                      </a:gs>
                      <a:gs pos="100000">
                        <a:srgbClr val="1183ED"/>
                      </a:gs>
                    </a:gsLst>
                    <a:lin ang="54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Низкое энергопотребление</a:t>
              </a:r>
            </a:p>
            <a:p>
              <a:pPr algn="just">
                <a:lnSpc>
                  <a:spcPct val="120000"/>
                </a:lnSpc>
                <a:spcBef>
                  <a:spcPct val="0"/>
                </a:spcBef>
                <a:buNone/>
              </a:pPr>
              <a:endParaRPr lang="ru-RU" sz="2000" b="1" dirty="0">
                <a:gradFill>
                  <a:gsLst>
                    <a:gs pos="0">
                      <a:srgbClr val="69E9F1"/>
                    </a:gs>
                    <a:gs pos="100000">
                      <a:srgbClr val="1183ED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ru-RU" sz="12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Ветроотражатель</a:t>
              </a: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с низким лобовым сопротивлением увеличивает коэффициент лобового сопротивления на 12% и энергопотребление на 3%, что обеспечивает значительное экономическое преимущество в условиях высокой скорости;</a:t>
              </a:r>
            </a:p>
            <a:p>
              <a:pPr algn="just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Грузовик оснащен различными функциями, такими как экономичный режим и рекуперативное торможение в стандартной комплектации, что снижает потребление энергии на 8% и увеличивает дальность движения на 15-20 км;</a:t>
              </a:r>
            </a:p>
            <a:p>
              <a:pPr algn="just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Безопасная нагревательная пленка высокой мощности обеспечивает скорость нагрева, превышающую 0,4 ° C / мин, что быстро улучшает работу аккумулятора в условиях низких температур.; </a:t>
              </a:r>
            </a:p>
            <a:p>
              <a:pPr algn="just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ru-RU" sz="1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Оптимизированная технология двигателя снижает энергопотребление, благодаря чему КПД двигательной системы дополнительно повышается до 97%;</a:t>
              </a:r>
              <a:endParaRPr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indent="0" algn="just">
                <a:lnSpc>
                  <a:spcPct val="120000"/>
                </a:lnSpc>
                <a:spcBef>
                  <a:spcPct val="0"/>
                </a:spcBef>
                <a:buFont typeface="Wingdings" panose="05000000000000000000" charset="0"/>
                <a:buNone/>
              </a:pPr>
              <a:endParaRPr 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2519" y="2989"/>
              <a:ext cx="7053" cy="6463"/>
              <a:chOff x="1287" y="2471"/>
              <a:chExt cx="8184" cy="7499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1291" y="2471"/>
                <a:ext cx="3947" cy="34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288" y="6280"/>
                <a:ext cx="3947" cy="28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矩形 2"/>
              <p:cNvSpPr/>
              <p:nvPr/>
            </p:nvSpPr>
            <p:spPr>
              <a:xfrm>
                <a:off x="5513" y="2471"/>
                <a:ext cx="3947" cy="34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67" y="2683"/>
                <a:ext cx="2770" cy="2857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18" y="2885"/>
                <a:ext cx="3184" cy="2095"/>
              </a:xfrm>
              <a:prstGeom prst="rect">
                <a:avLst/>
              </a:prstGeom>
            </p:spPr>
          </p:pic>
          <p:grpSp>
            <p:nvGrpSpPr>
              <p:cNvPr id="5" name="组合 4"/>
              <p:cNvGrpSpPr/>
              <p:nvPr/>
            </p:nvGrpSpPr>
            <p:grpSpPr>
              <a:xfrm>
                <a:off x="1714" y="6409"/>
                <a:ext cx="3151" cy="2603"/>
                <a:chOff x="1588" y="6243"/>
                <a:chExt cx="3151" cy="2603"/>
              </a:xfrm>
            </p:grpSpPr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88" y="6243"/>
                  <a:ext cx="3151" cy="2603"/>
                </a:xfrm>
                <a:prstGeom prst="rect">
                  <a:avLst/>
                </a:prstGeom>
              </p:spPr>
            </p:pic>
            <p:sp>
              <p:nvSpPr>
                <p:cNvPr id="16" name="TextBox 15"/>
                <p:cNvSpPr txBox="1"/>
                <p:nvPr/>
              </p:nvSpPr>
              <p:spPr>
                <a:xfrm>
                  <a:off x="2664" y="6694"/>
                  <a:ext cx="1553" cy="130"/>
                </a:xfrm>
                <a:prstGeom prst="rect">
                  <a:avLst/>
                </a:prstGeom>
                <a:solidFill>
                  <a:srgbClr val="A6A6A6"/>
                </a:solidFill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en-US" sz="500">
                      <a:solidFill>
                        <a:schemeClr val="bg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Arial" panose="020B0604020202020204" pitchFamily="34" charset="0"/>
                    </a:rPr>
                    <a:t>30s pulse discharge power·Cell grade</a:t>
                  </a:r>
                </a:p>
              </p:txBody>
            </p:sp>
          </p:grpSp>
          <p:sp>
            <p:nvSpPr>
              <p:cNvPr id="20" name="矩形 19"/>
              <p:cNvSpPr/>
              <p:nvPr/>
            </p:nvSpPr>
            <p:spPr>
              <a:xfrm>
                <a:off x="5524" y="6296"/>
                <a:ext cx="3947" cy="28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70" y="6599"/>
                <a:ext cx="3366" cy="2412"/>
              </a:xfrm>
              <a:prstGeom prst="rect">
                <a:avLst/>
              </a:prstGeom>
            </p:spPr>
          </p:pic>
          <p:sp>
            <p:nvSpPr>
              <p:cNvPr id="22" name="矩形 21"/>
              <p:cNvSpPr/>
              <p:nvPr/>
            </p:nvSpPr>
            <p:spPr>
              <a:xfrm>
                <a:off x="1287" y="5684"/>
                <a:ext cx="3947" cy="338"/>
              </a:xfrm>
              <a:prstGeom prst="rect">
                <a:avLst/>
              </a:prstGeom>
              <a:gradFill>
                <a:gsLst>
                  <a:gs pos="5000">
                    <a:srgbClr val="69E9F1"/>
                  </a:gs>
                  <a:gs pos="100000">
                    <a:srgbClr val="0372C3">
                      <a:lumMod val="85000"/>
                      <a:lumOff val="15000"/>
                      <a:alpha val="95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PA_矩形 2"/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1307" y="5540"/>
                <a:ext cx="3927" cy="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  <a:buNone/>
                </a:pPr>
                <a:r>
                  <a:rPr lang="ru-RU" sz="10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Слабое сопротивление ветра</a:t>
                </a:r>
                <a:endParaRPr lang="en-US" sz="10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5513" y="5684"/>
                <a:ext cx="3947" cy="338"/>
              </a:xfrm>
              <a:prstGeom prst="rect">
                <a:avLst/>
              </a:prstGeom>
              <a:gradFill>
                <a:gsLst>
                  <a:gs pos="5000">
                    <a:srgbClr val="69E9F1"/>
                  </a:gs>
                  <a:gs pos="100000">
                    <a:srgbClr val="0372C3">
                      <a:lumMod val="85000"/>
                      <a:lumOff val="15000"/>
                      <a:alpha val="95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PA_矩形 2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5585" y="5550"/>
                <a:ext cx="3794" cy="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  <a:buNone/>
                </a:pPr>
                <a:r>
                  <a:rPr lang="ru-RU" sz="12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Эффективный контроллер</a:t>
                </a:r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307" y="9187"/>
                <a:ext cx="3947" cy="338"/>
              </a:xfrm>
              <a:prstGeom prst="rect">
                <a:avLst/>
              </a:prstGeom>
              <a:gradFill>
                <a:gsLst>
                  <a:gs pos="5000">
                    <a:srgbClr val="69E9F1"/>
                  </a:gs>
                  <a:gs pos="100000">
                    <a:srgbClr val="0372C3">
                      <a:lumMod val="85000"/>
                      <a:lumOff val="15000"/>
                      <a:alpha val="95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PA_矩形 2"/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1307" y="9029"/>
                <a:ext cx="3942" cy="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  <a:buNone/>
                </a:pPr>
                <a:r>
                  <a:rPr lang="ru-RU" sz="12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Эффективность работы аккумулятора</a:t>
                </a:r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5510" y="9187"/>
                <a:ext cx="3947" cy="338"/>
              </a:xfrm>
              <a:prstGeom prst="rect">
                <a:avLst/>
              </a:prstGeom>
              <a:gradFill>
                <a:gsLst>
                  <a:gs pos="5000">
                    <a:srgbClr val="69E9F1"/>
                  </a:gs>
                  <a:gs pos="100000">
                    <a:srgbClr val="0372C3">
                      <a:lumMod val="85000"/>
                      <a:lumOff val="15000"/>
                      <a:alpha val="95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PA_矩形 2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530" y="9042"/>
                <a:ext cx="3913" cy="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  <a:buNone/>
                </a:pPr>
                <a:r>
                  <a:rPr lang="ru-RU" sz="12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Эффективность двигателя</a:t>
                </a:r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40AFB9B5-F539-413A-A153-6E88DD85D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230" y="64701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摄图网_500787641_建筑空间通道背景（非企业商用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185" y="877570"/>
            <a:ext cx="12321540" cy="603885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-93980" y="877570"/>
            <a:ext cx="12343765" cy="6038215"/>
          </a:xfrm>
          <a:prstGeom prst="rect">
            <a:avLst/>
          </a:prstGeom>
          <a:gradFill>
            <a:gsLst>
              <a:gs pos="0">
                <a:srgbClr val="0D97FF">
                  <a:alpha val="31000"/>
                </a:srgbClr>
              </a:gs>
              <a:gs pos="32000">
                <a:srgbClr val="012D4D">
                  <a:alpha val="87000"/>
                  <a:lumMod val="85000"/>
                  <a:lumOff val="15000"/>
                </a:srgbClr>
              </a:gs>
              <a:gs pos="81000">
                <a:schemeClr val="accent6"/>
              </a:gs>
              <a:gs pos="58000">
                <a:srgbClr val="034373">
                  <a:lumMod val="61000"/>
                  <a:alpha val="95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031875" y="3881120"/>
            <a:ext cx="4132580" cy="2462530"/>
          </a:xfrm>
          <a:prstGeom prst="rect">
            <a:avLst/>
          </a:prstGeom>
          <a:gradFill>
            <a:gsLst>
              <a:gs pos="0">
                <a:srgbClr val="0D97FF">
                  <a:alpha val="41000"/>
                </a:srgbClr>
              </a:gs>
              <a:gs pos="100000">
                <a:srgbClr val="144F98">
                  <a:alpha val="4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5641975" y="3875042"/>
            <a:ext cx="5108575" cy="2462530"/>
          </a:xfrm>
          <a:prstGeom prst="rect">
            <a:avLst/>
          </a:prstGeom>
          <a:gradFill>
            <a:gsLst>
              <a:gs pos="0">
                <a:srgbClr val="0D97FF">
                  <a:alpha val="41000"/>
                </a:srgbClr>
              </a:gs>
              <a:gs pos="100000">
                <a:srgbClr val="144F98">
                  <a:alpha val="4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欧马可45度(1)抠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7070" y="347980"/>
            <a:ext cx="4563745" cy="333629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691894" y="1734813"/>
            <a:ext cx="6924268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171450" indent="-171450" algn="ctr">
              <a:buFont typeface="Wingdings" panose="05000000000000000000" pitchFamily="2" charset="2"/>
              <a:buChar char="l"/>
            </a:pPr>
            <a:r>
              <a:rPr lang="ru-RU" sz="1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Примечание: Стандартные данные для расчета следующие:</a:t>
            </a:r>
            <a:endParaRPr lang="en-US" sz="1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l"/>
            </a:pPr>
            <a:r>
              <a:rPr lang="ru-RU" sz="1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Средний дневной пробег составляет 200 км</a:t>
            </a:r>
            <a:endParaRPr lang="en-US" sz="1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l"/>
            </a:pPr>
            <a:r>
              <a:rPr lang="ru-RU" sz="1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Средняя стандартная стоимость зарядки электрического </a:t>
            </a:r>
            <a:endParaRPr lang="en-US" sz="1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l"/>
            </a:pPr>
            <a:r>
              <a:rPr lang="ru-RU" sz="1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малотоннажного грузовика </a:t>
            </a:r>
            <a:r>
              <a:rPr lang="en-US" sz="1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Brock</a:t>
            </a:r>
            <a:r>
              <a:rPr lang="ru-RU" sz="1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составляет 1</a:t>
            </a:r>
            <a:r>
              <a:rPr lang="en-US" sz="1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12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en-US" sz="1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,/</a:t>
            </a:r>
            <a:r>
              <a:rPr lang="ru-RU" sz="1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кВтч</a:t>
            </a:r>
            <a:endParaRPr lang="en-US" sz="1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l"/>
            </a:pPr>
            <a:r>
              <a:rPr lang="ru-RU" sz="1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Средняя стандартная цена автомобиля на дизельном топливе составляет 12 руб./ км</a:t>
            </a:r>
            <a:endParaRPr lang="en-US" sz="1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l"/>
            </a:pPr>
            <a:r>
              <a:rPr lang="ru-RU" sz="1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Себестоимость км. Пробега – в 3 раза дешевле.</a:t>
            </a:r>
          </a:p>
          <a:p>
            <a:pPr marL="171450" indent="-171450" algn="ctr">
              <a:buFont typeface="Wingdings" panose="05000000000000000000" pitchFamily="2" charset="2"/>
              <a:buChar char="l"/>
            </a:pPr>
            <a:endParaRPr lang="en-US" sz="10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06030" y="87777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n w="0"/>
                <a:gradFill>
                  <a:gsLst>
                    <a:gs pos="0">
                      <a:srgbClr val="69E9F1"/>
                    </a:gs>
                    <a:gs pos="100000">
                      <a:srgbClr val="1183ED"/>
                    </a:gs>
                  </a:gsLst>
                  <a:lin ang="540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Низкие эксплуатационные расходы</a:t>
            </a:r>
            <a:endParaRPr lang="en-US" sz="1600" b="1" dirty="0">
              <a:ln w="0"/>
              <a:gradFill>
                <a:gsLst>
                  <a:gs pos="0">
                    <a:srgbClr val="69E9F1"/>
                  </a:gs>
                  <a:gs pos="100000">
                    <a:srgbClr val="1183ED"/>
                  </a:gs>
                </a:gsLst>
                <a:lin ang="5400000"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ln w="0"/>
                <a:gradFill>
                  <a:gsLst>
                    <a:gs pos="0">
                      <a:srgbClr val="69E9F1"/>
                    </a:gs>
                    <a:gs pos="100000">
                      <a:srgbClr val="1183ED"/>
                    </a:gs>
                  </a:gsLst>
                  <a:lin ang="540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Потребляемая мощность 40 кВт*ч на 100 км</a:t>
            </a:r>
            <a:r>
              <a:rPr lang="en-US" sz="1200" b="1" dirty="0">
                <a:ln w="0"/>
                <a:gradFill>
                  <a:gsLst>
                    <a:gs pos="0">
                      <a:srgbClr val="69E9F1"/>
                    </a:gs>
                    <a:gs pos="100000">
                      <a:srgbClr val="1183ED"/>
                    </a:gs>
                  </a:gsLst>
                  <a:lin ang="540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00" b="1" dirty="0">
                <a:ln w="0"/>
                <a:gradFill>
                  <a:gsLst>
                    <a:gs pos="0">
                      <a:srgbClr val="69E9F1"/>
                    </a:gs>
                    <a:gs pos="100000">
                      <a:srgbClr val="1183ED"/>
                    </a:gs>
                  </a:gsLst>
                  <a:lin ang="540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Плата за электроэнергию составляет </a:t>
            </a:r>
            <a:r>
              <a:rPr lang="en-US" sz="1200" b="1" dirty="0">
                <a:ln w="0"/>
                <a:gradFill>
                  <a:gsLst>
                    <a:gs pos="0">
                      <a:srgbClr val="69E9F1"/>
                    </a:gs>
                    <a:gs pos="100000">
                      <a:srgbClr val="1183ED"/>
                    </a:gs>
                  </a:gsLst>
                  <a:lin ang="540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</a:t>
            </a:r>
            <a:r>
              <a:rPr lang="ru-RU" sz="1200" b="1" dirty="0">
                <a:ln w="0"/>
                <a:gradFill>
                  <a:gsLst>
                    <a:gs pos="0">
                      <a:srgbClr val="69E9F1"/>
                    </a:gs>
                    <a:gs pos="100000">
                      <a:srgbClr val="1183ED"/>
                    </a:gs>
                  </a:gsLst>
                  <a:lin ang="5400000"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,0 руб./км</a:t>
            </a:r>
            <a:endParaRPr lang="en-US" sz="1200" dirty="0">
              <a:ln w="0"/>
              <a:gradFill>
                <a:gsLst>
                  <a:gs pos="0">
                    <a:srgbClr val="69E9F1"/>
                  </a:gs>
                  <a:gs pos="100000">
                    <a:srgbClr val="1183ED"/>
                  </a:gs>
                </a:gsLst>
                <a:lin ang="5400000"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9" name="图表 8"/>
          <p:cNvGraphicFramePr/>
          <p:nvPr/>
        </p:nvGraphicFramePr>
        <p:xfrm>
          <a:off x="6336030" y="4182110"/>
          <a:ext cx="3850005" cy="2190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7" name="组合 6"/>
          <p:cNvGrpSpPr/>
          <p:nvPr/>
        </p:nvGrpSpPr>
        <p:grpSpPr>
          <a:xfrm>
            <a:off x="1311910" y="3809818"/>
            <a:ext cx="4159250" cy="2424430"/>
            <a:chOff x="1029" y="6306"/>
            <a:chExt cx="7558" cy="4320"/>
          </a:xfrm>
        </p:grpSpPr>
        <p:graphicFrame>
          <p:nvGraphicFramePr>
            <p:cNvPr id="6" name="图表 5"/>
            <p:cNvGraphicFramePr/>
            <p:nvPr/>
          </p:nvGraphicFramePr>
          <p:xfrm>
            <a:off x="1029" y="6306"/>
            <a:ext cx="7558" cy="43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1226" y="9803"/>
              <a:ext cx="1433" cy="340"/>
            </a:xfrm>
            <a:prstGeom prst="rect">
              <a:avLst/>
            </a:prstGeom>
            <a:gradFill>
              <a:gsLst>
                <a:gs pos="0">
                  <a:srgbClr val="055BBB">
                    <a:alpha val="100000"/>
                  </a:srgbClr>
                </a:gs>
                <a:gs pos="100000">
                  <a:srgbClr val="1183ED"/>
                </a:gs>
              </a:gsLst>
              <a:lin ang="16200000" scaled="0"/>
            </a:gradFill>
            <a:ln>
              <a:gradFill>
                <a:gsLst>
                  <a:gs pos="0">
                    <a:srgbClr val="055BBB"/>
                  </a:gs>
                  <a:gs pos="100000">
                    <a:srgbClr val="69E9F1"/>
                  </a:gs>
                </a:gsLst>
                <a:lin ang="10800000" scaled="1"/>
              </a:gra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u-RU" sz="7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Стоимость потребления энергии за километр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80" y="9802"/>
              <a:ext cx="1263" cy="340"/>
            </a:xfrm>
            <a:prstGeom prst="rect">
              <a:avLst/>
            </a:prstGeom>
            <a:gradFill>
              <a:gsLst>
                <a:gs pos="0">
                  <a:srgbClr val="055BBB">
                    <a:alpha val="100000"/>
                  </a:srgbClr>
                </a:gs>
                <a:gs pos="100000">
                  <a:srgbClr val="1183ED"/>
                </a:gs>
              </a:gsLst>
              <a:lin ang="16200000" scaled="0"/>
            </a:gradFill>
            <a:ln>
              <a:gradFill>
                <a:gsLst>
                  <a:gs pos="0">
                    <a:srgbClr val="055BBB"/>
                  </a:gs>
                  <a:gs pos="100000">
                    <a:srgbClr val="69E9F1"/>
                  </a:gs>
                </a:gsLst>
                <a:lin ang="10800000" scaled="1"/>
              </a:gra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u-RU" sz="7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Стоимость технического обслуживания за километр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43" y="9802"/>
              <a:ext cx="1385" cy="340"/>
            </a:xfrm>
            <a:prstGeom prst="rect">
              <a:avLst/>
            </a:prstGeom>
            <a:gradFill>
              <a:gsLst>
                <a:gs pos="0">
                  <a:srgbClr val="055BBB">
                    <a:alpha val="100000"/>
                  </a:srgbClr>
                </a:gs>
                <a:gs pos="100000">
                  <a:srgbClr val="1183ED"/>
                </a:gs>
              </a:gsLst>
              <a:lin ang="16200000" scaled="0"/>
            </a:gradFill>
            <a:ln>
              <a:gradFill>
                <a:gsLst>
                  <a:gs pos="0">
                    <a:srgbClr val="055BBB"/>
                  </a:gs>
                  <a:gs pos="100000">
                    <a:srgbClr val="69E9F1"/>
                  </a:gs>
                </a:gsLst>
                <a:lin ang="10800000" scaled="1"/>
              </a:gra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u-RU" sz="7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Стоимость страховки за километр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29" y="9802"/>
              <a:ext cx="1478" cy="340"/>
            </a:xfrm>
            <a:prstGeom prst="rect">
              <a:avLst/>
            </a:prstGeom>
            <a:gradFill>
              <a:gsLst>
                <a:gs pos="0">
                  <a:srgbClr val="055BBB">
                    <a:alpha val="100000"/>
                  </a:srgbClr>
                </a:gs>
                <a:gs pos="100000">
                  <a:srgbClr val="1183ED"/>
                </a:gs>
              </a:gsLst>
              <a:lin ang="16200000" scaled="0"/>
            </a:gradFill>
            <a:ln>
              <a:gradFill>
                <a:gsLst>
                  <a:gs pos="0">
                    <a:srgbClr val="055BBB"/>
                  </a:gs>
                  <a:gs pos="100000">
                    <a:srgbClr val="69E9F1"/>
                  </a:gs>
                </a:gsLst>
                <a:lin ang="10800000" scaled="1"/>
              </a:gra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ru-RU" sz="7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Полная стоимость за километр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16" y="10220"/>
              <a:ext cx="1436" cy="406"/>
            </a:xfrm>
            <a:prstGeom prst="rect">
              <a:avLst/>
            </a:prstGeom>
            <a:gradFill>
              <a:gsLst>
                <a:gs pos="0">
                  <a:srgbClr val="007BD3"/>
                </a:gs>
                <a:gs pos="100000">
                  <a:srgbClr val="0A3C90"/>
                </a:gs>
                <a:gs pos="55000">
                  <a:srgbClr val="055BBB"/>
                </a:gs>
              </a:gsLst>
              <a:lin ang="0" scaled="0"/>
            </a:gradFill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ru-RU" sz="7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Легкий электрический грузовик 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97" y="10219"/>
              <a:ext cx="1209" cy="406"/>
            </a:xfrm>
            <a:prstGeom prst="rect">
              <a:avLst/>
            </a:prstGeom>
            <a:gradFill>
              <a:gsLst>
                <a:gs pos="0">
                  <a:srgbClr val="007BD3"/>
                </a:gs>
                <a:gs pos="100000">
                  <a:srgbClr val="0A3C90"/>
                </a:gs>
                <a:gs pos="55000">
                  <a:srgbClr val="055BBB"/>
                </a:gs>
              </a:gsLst>
              <a:lin ang="0" scaled="0"/>
            </a:gradFill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algn="l">
                <a:lnSpc>
                  <a:spcPct val="100000"/>
                </a:lnSpc>
              </a:pPr>
              <a:r>
                <a:rPr lang="ru-RU" sz="700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Транспортное средство, работающее на топливе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5641340" y="3324860"/>
            <a:ext cx="5109210" cy="495935"/>
          </a:xfrm>
          <a:prstGeom prst="rect">
            <a:avLst/>
          </a:prstGeom>
          <a:gradFill>
            <a:gsLst>
              <a:gs pos="1000">
                <a:srgbClr val="062A85">
                  <a:alpha val="73000"/>
                </a:srgbClr>
              </a:gs>
              <a:gs pos="100000">
                <a:srgbClr val="1183ED">
                  <a:alpha val="55000"/>
                </a:srgbClr>
              </a:gs>
            </a:gsLst>
            <a:lin ang="189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5610860" y="3445510"/>
            <a:ext cx="530034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Больше ездите, больше экономьте. Деньги, соответствующие стоимости транспортного средства, можно сэкономить за 5 лет!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5" name="矩形 24"/>
          <p:cNvSpPr/>
          <p:nvPr/>
        </p:nvSpPr>
        <p:spPr>
          <a:xfrm flipH="1" flipV="1">
            <a:off x="5654040" y="3341370"/>
            <a:ext cx="5089525" cy="81280"/>
          </a:xfrm>
          <a:prstGeom prst="rect">
            <a:avLst/>
          </a:prstGeom>
          <a:gradFill>
            <a:gsLst>
              <a:gs pos="1000">
                <a:srgbClr val="00FFFF"/>
              </a:gs>
              <a:gs pos="93000">
                <a:srgbClr val="1183ED"/>
              </a:gs>
              <a:gs pos="52000">
                <a:srgbClr val="055BBB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 flipH="1" flipV="1">
            <a:off x="1031875" y="3334385"/>
            <a:ext cx="4133215" cy="87630"/>
          </a:xfrm>
          <a:prstGeom prst="rect">
            <a:avLst/>
          </a:prstGeom>
          <a:gradFill>
            <a:gsLst>
              <a:gs pos="1000">
                <a:srgbClr val="00FFFF"/>
              </a:gs>
              <a:gs pos="93000">
                <a:srgbClr val="1183ED"/>
              </a:gs>
              <a:gs pos="52000">
                <a:srgbClr val="055BBB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1031875" y="3422650"/>
            <a:ext cx="4133215" cy="398145"/>
          </a:xfrm>
          <a:prstGeom prst="rect">
            <a:avLst/>
          </a:prstGeom>
          <a:gradFill>
            <a:gsLst>
              <a:gs pos="1000">
                <a:srgbClr val="062A85">
                  <a:alpha val="73000"/>
                </a:srgbClr>
              </a:gs>
              <a:gs pos="100000">
                <a:srgbClr val="1183ED">
                  <a:alpha val="55000"/>
                </a:srgbClr>
              </a:gs>
            </a:gsLst>
            <a:lin ang="189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PA_文本框 4"/>
          <p:cNvSpPr txBox="1"/>
          <p:nvPr>
            <p:custDataLst>
              <p:tags r:id="rId2"/>
            </p:custDataLst>
          </p:nvPr>
        </p:nvSpPr>
        <p:spPr>
          <a:xfrm>
            <a:off x="720725" y="337820"/>
            <a:ext cx="59118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6000" b="1" dirty="0">
                <a:ln w="15875">
                  <a:gradFill>
                    <a:gsLst>
                      <a:gs pos="99000">
                        <a:srgbClr val="1183ED">
                          <a:alpha val="0"/>
                        </a:srgbClr>
                      </a:gs>
                      <a:gs pos="57000">
                        <a:srgbClr val="1183ED">
                          <a:alpha val="70000"/>
                        </a:srgbClr>
                      </a:gs>
                      <a:gs pos="0">
                        <a:srgbClr val="69E9F1"/>
                      </a:gs>
                    </a:gsLst>
                    <a:lin ang="2700000" scaled="1"/>
                  </a:gradFill>
                </a:ln>
                <a:noFill/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</a:rPr>
              <a:t>T</a:t>
            </a:r>
          </a:p>
        </p:txBody>
      </p:sp>
      <p:sp>
        <p:nvSpPr>
          <p:cNvPr id="31" name="文本占位符 11"/>
          <p:cNvSpPr>
            <a:spLocks noGrp="1"/>
          </p:cNvSpPr>
          <p:nvPr/>
        </p:nvSpPr>
        <p:spPr>
          <a:xfrm>
            <a:off x="880663" y="727839"/>
            <a:ext cx="3600450" cy="55623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</a:pPr>
            <a:r>
              <a:rPr lang="en-US" sz="3200" b="0" cap="all" dirty="0">
                <a:solidFill>
                  <a:schemeClr val="bg1"/>
                </a:solidFill>
                <a:uFillTx/>
                <a:latin typeface="Impact" panose="020B0806030902050204" charset="0"/>
                <a:cs typeface="Impact" panose="020B0806030902050204" charset="0"/>
                <a:sym typeface="+mn-ea"/>
              </a:rPr>
              <a:t>T</a:t>
            </a:r>
            <a:r>
              <a:rPr lang="en-US" sz="2400" b="0" dirty="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  <a:sym typeface="+mn-ea"/>
              </a:rPr>
              <a:t>CO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568450" y="3350260"/>
            <a:ext cx="2939415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Стоимость использования транспортного средства</a:t>
            </a:r>
            <a:endParaRPr lang="en-US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502213C4-0EC3-430D-A88F-97B0B0160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774" y="19454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摄图网_400164378_创意空间背景（非企业商用）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877570"/>
            <a:ext cx="12344400" cy="598297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-75565" y="877782"/>
            <a:ext cx="12343765" cy="6038215"/>
          </a:xfrm>
          <a:prstGeom prst="rect">
            <a:avLst/>
          </a:prstGeom>
          <a:gradFill>
            <a:gsLst>
              <a:gs pos="5000">
                <a:srgbClr val="0D97FF">
                  <a:alpha val="4000"/>
                </a:srgbClr>
              </a:gs>
              <a:gs pos="39000">
                <a:srgbClr val="012D4D">
                  <a:alpha val="95000"/>
                  <a:lumMod val="85000"/>
                  <a:lumOff val="15000"/>
                </a:srgbClr>
              </a:gs>
              <a:gs pos="89000">
                <a:schemeClr val="accent6"/>
              </a:gs>
              <a:gs pos="62000">
                <a:srgbClr val="034373">
                  <a:lumMod val="61000"/>
                  <a:alpha val="100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PA_矩形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4995" y="1967230"/>
            <a:ext cx="11002010" cy="199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Стандартизированный дизайн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Char char="l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Расположение отверстий стандартизировано, а на верхней поверхности крыла отсутствуют заклепки, что облегчает доступ к модификации;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Char char="l"/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Для вашего свободного выбора доступны два вида входов для транспортных средств: низковольтный автомобильный вход мощностью 400 Вт и высоковольтный автомобильный вход мощностью 10 кВт;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Char char="l"/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Стандартный грузовой отсек шириной 2100 мм вмещает 2 грузовых поддона, расположенных бок о бок; Стандартная мощность зарядки CCS TYPE 2 от постоянного тока составляет 80 кВт, а мощность зарядки OBC от переменного тока - 11 кВт, что обеспечивает эффективную зарядку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Char char="l"/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Робот для бесшовной сварки и передовая технология нанесения покрытий гарантируют отсутствие коррозии в течение десяти лет. 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Char char="l"/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Наши многочисленные заводы с полностью автоматическими сборочными линиями в стране и за рубежом лидируют в области бережливого.</a:t>
            </a:r>
            <a:endParaRPr lang="en-US" sz="1000" dirty="0">
              <a:ln w="1905"/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96000" y="4068445"/>
            <a:ext cx="10800000" cy="1440000"/>
            <a:chOff x="825" y="6582"/>
            <a:chExt cx="16494" cy="217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825" y="6595"/>
              <a:ext cx="3177" cy="215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0" y="6582"/>
              <a:ext cx="3073" cy="217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7374" y="6595"/>
              <a:ext cx="3243" cy="216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10741" y="6595"/>
              <a:ext cx="3243" cy="216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 cstate="screen"/>
            <a:stretch>
              <a:fillRect/>
            </a:stretch>
          </p:blipFill>
          <p:spPr>
            <a:xfrm>
              <a:off x="14077" y="6595"/>
              <a:ext cx="3243" cy="2163"/>
            </a:xfrm>
            <a:prstGeom prst="rect">
              <a:avLst/>
            </a:prstGeom>
          </p:spPr>
        </p:pic>
      </p:grpSp>
      <p:sp>
        <p:nvSpPr>
          <p:cNvPr id="28" name="PA_文本框 4"/>
          <p:cNvSpPr txBox="1"/>
          <p:nvPr>
            <p:custDataLst>
              <p:tags r:id="rId2"/>
            </p:custDataLst>
          </p:nvPr>
        </p:nvSpPr>
        <p:spPr>
          <a:xfrm>
            <a:off x="434975" y="366395"/>
            <a:ext cx="59118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6000" b="1" dirty="0">
                <a:ln w="15875">
                  <a:gradFill>
                    <a:gsLst>
                      <a:gs pos="99000">
                        <a:srgbClr val="1183ED">
                          <a:alpha val="0"/>
                        </a:srgbClr>
                      </a:gs>
                      <a:gs pos="57000">
                        <a:srgbClr val="1183ED">
                          <a:alpha val="70000"/>
                        </a:srgbClr>
                      </a:gs>
                      <a:gs pos="0">
                        <a:srgbClr val="69E9F1"/>
                      </a:gs>
                    </a:gsLst>
                    <a:lin ang="2700000" scaled="1"/>
                  </a:gradFill>
                </a:ln>
                <a:noFill/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</a:rPr>
              <a:t>S</a:t>
            </a:r>
          </a:p>
        </p:txBody>
      </p:sp>
      <p:sp>
        <p:nvSpPr>
          <p:cNvPr id="4" name="文本占位符 11"/>
          <p:cNvSpPr>
            <a:spLocks noGrp="1"/>
          </p:cNvSpPr>
          <p:nvPr/>
        </p:nvSpPr>
        <p:spPr>
          <a:xfrm>
            <a:off x="577671" y="736471"/>
            <a:ext cx="9167219" cy="55623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0" cap="all" dirty="0">
                <a:solidFill>
                  <a:schemeClr val="bg1"/>
                </a:solidFill>
                <a:uFillTx/>
                <a:latin typeface="Impact" panose="020B0806030902050204" charset="0"/>
                <a:cs typeface="Impact" panose="020B0806030902050204" charset="0"/>
              </a:rPr>
              <a:t>Стандартизированный дизайн и производство</a:t>
            </a:r>
            <a:endParaRPr lang="en-US" sz="2400" b="0" dirty="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9225B32-2B1F-4F0E-9803-16A8A2F2C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586" y="24322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摄图网_500787641_建筑空间通道背景（非企业商用）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3185" y="877570"/>
            <a:ext cx="12321540" cy="603885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-75883" y="878205"/>
            <a:ext cx="12343765" cy="6038215"/>
          </a:xfrm>
          <a:prstGeom prst="rect">
            <a:avLst/>
          </a:prstGeom>
          <a:gradFill>
            <a:gsLst>
              <a:gs pos="0">
                <a:srgbClr val="0D97FF">
                  <a:alpha val="31000"/>
                </a:srgbClr>
              </a:gs>
              <a:gs pos="29000">
                <a:srgbClr val="012D4D">
                  <a:alpha val="89000"/>
                  <a:lumMod val="85000"/>
                  <a:lumOff val="15000"/>
                </a:srgbClr>
              </a:gs>
              <a:gs pos="81000">
                <a:schemeClr val="accent6"/>
              </a:gs>
              <a:gs pos="55000">
                <a:srgbClr val="034373">
                  <a:lumMod val="61000"/>
                  <a:alpha val="95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63905" y="1564005"/>
            <a:ext cx="3714750" cy="499110"/>
          </a:xfrm>
          <a:prstGeom prst="rect">
            <a:avLst/>
          </a:prstGeom>
          <a:gradFill>
            <a:gsLst>
              <a:gs pos="0">
                <a:srgbClr val="0D97FF">
                  <a:alpha val="31000"/>
                </a:srgbClr>
              </a:gs>
              <a:gs pos="30000">
                <a:srgbClr val="02528D">
                  <a:lumMod val="85000"/>
                  <a:lumOff val="15000"/>
                  <a:alpha val="87000"/>
                </a:srgbClr>
              </a:gs>
              <a:gs pos="100000">
                <a:schemeClr val="accent6"/>
              </a:gs>
              <a:gs pos="65000">
                <a:srgbClr val="022946">
                  <a:lumMod val="61000"/>
                  <a:alpha val="95000"/>
                </a:srgbClr>
              </a:gs>
            </a:gsLst>
            <a:lin ang="13500000" scaled="0"/>
          </a:gradFill>
          <a:ln>
            <a:gradFill>
              <a:gsLst>
                <a:gs pos="0">
                  <a:srgbClr val="055BBB"/>
                </a:gs>
                <a:gs pos="100000">
                  <a:srgbClr val="69E9F1"/>
                </a:gs>
              </a:gsLst>
              <a:lin ang="108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905" y="2147570"/>
            <a:ext cx="3713480" cy="251587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2147570"/>
            <a:ext cx="2621915" cy="251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59"/>
          <a:stretch>
            <a:fillRect/>
          </a:stretch>
        </p:blipFill>
        <p:spPr>
          <a:xfrm>
            <a:off x="7545070" y="2147570"/>
            <a:ext cx="1943735" cy="1194435"/>
          </a:xfrm>
          <a:prstGeom prst="rect">
            <a:avLst/>
          </a:prstGeom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9455" y="2147570"/>
            <a:ext cx="1764665" cy="1195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2" t="17283" r="7028" b="1724"/>
          <a:stretch>
            <a:fillRect/>
          </a:stretch>
        </p:blipFill>
        <p:spPr>
          <a:xfrm>
            <a:off x="7526655" y="3452495"/>
            <a:ext cx="1961515" cy="1205230"/>
          </a:xfrm>
          <a:prstGeom prst="rect">
            <a:avLst/>
          </a:prstGeom>
          <a:effectLst/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3" b="10392"/>
          <a:stretch>
            <a:fillRect/>
          </a:stretch>
        </p:blipFill>
        <p:spPr>
          <a:xfrm>
            <a:off x="9609455" y="3452495"/>
            <a:ext cx="1764665" cy="1205865"/>
          </a:xfrm>
          <a:prstGeom prst="rect">
            <a:avLst/>
          </a:prstGeom>
          <a:effectLst/>
        </p:spPr>
      </p:pic>
      <p:sp>
        <p:nvSpPr>
          <p:cNvPr id="18" name="PA_矩形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1659255"/>
            <a:ext cx="3637280" cy="29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Сверхширокая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кабина диаметром 1880 мм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1" name="PA_矩形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76910" y="4815840"/>
            <a:ext cx="10782935" cy="154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2000" b="1" dirty="0">
                <a:gradFill>
                  <a:gsLst>
                    <a:gs pos="0">
                      <a:srgbClr val="69E9F1"/>
                    </a:gs>
                    <a:gs pos="100000">
                      <a:srgbClr val="1183ED"/>
                    </a:gs>
                  </a:gsLst>
                  <a:lin ang="5400000" scaled="0"/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Эргономичный дизайн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Char char="l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Кабина оборудована по системе "все включено", и во всех них для удобства очистки используются внутренние защитные пластины горячего прессования, поддающиеся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очистке.На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жидкокристаллической комбинации приборов отображается информация об автомобиле, такая как заряд аккумулятора и дальность движения. В стандартной комплектации кабина оснащена функциями Bluetooth и круиз-контроля, что приносит больше удовольствия от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вождения.Эргономичные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сиденья, выдвижной рычаг стояночного тормоза и множество мест для хранения обеспечивают комфорт вождения и различные индивидуальные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потребности.Ручка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переключения передач модная, легкая и гибкая, что увеличивает пространство кабины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2175" y="4413250"/>
            <a:ext cx="2621280" cy="260350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69000">
                <a:schemeClr val="bg2">
                  <a:lumMod val="75000"/>
                </a:schemeClr>
              </a:gs>
            </a:gsLst>
            <a:lin ang="16200000" scaled="0"/>
          </a:gra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9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Double locking slide, core disc type recliner</a:t>
            </a:r>
          </a:p>
        </p:txBody>
      </p:sp>
      <p:sp>
        <p:nvSpPr>
          <p:cNvPr id="15" name="矩形 14"/>
          <p:cNvSpPr/>
          <p:nvPr/>
        </p:nvSpPr>
        <p:spPr>
          <a:xfrm>
            <a:off x="4702175" y="1564005"/>
            <a:ext cx="2621915" cy="495300"/>
          </a:xfrm>
          <a:prstGeom prst="rect">
            <a:avLst/>
          </a:prstGeom>
          <a:gradFill>
            <a:gsLst>
              <a:gs pos="0">
                <a:srgbClr val="0D97FF">
                  <a:alpha val="31000"/>
                </a:srgbClr>
              </a:gs>
              <a:gs pos="30000">
                <a:srgbClr val="02528D">
                  <a:lumMod val="85000"/>
                  <a:lumOff val="15000"/>
                  <a:alpha val="87000"/>
                </a:srgbClr>
              </a:gs>
              <a:gs pos="100000">
                <a:schemeClr val="accent6"/>
              </a:gs>
              <a:gs pos="65000">
                <a:srgbClr val="022946">
                  <a:lumMod val="61000"/>
                  <a:alpha val="95000"/>
                </a:srgbClr>
              </a:gs>
            </a:gsLst>
            <a:lin ang="13500000" scaled="0"/>
          </a:gradFill>
          <a:ln>
            <a:gradFill>
              <a:gsLst>
                <a:gs pos="0">
                  <a:srgbClr val="055BBB"/>
                </a:gs>
                <a:gs pos="100000">
                  <a:srgbClr val="69E9F1"/>
                </a:gs>
              </a:gsLst>
              <a:lin ang="108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PA_矩形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02225" y="1649730"/>
            <a:ext cx="1729740" cy="51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Комфортные сидения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545070" y="1567815"/>
            <a:ext cx="3829050" cy="495300"/>
          </a:xfrm>
          <a:prstGeom prst="rect">
            <a:avLst/>
          </a:prstGeom>
          <a:gradFill>
            <a:gsLst>
              <a:gs pos="0">
                <a:srgbClr val="0D97FF">
                  <a:alpha val="31000"/>
                </a:srgbClr>
              </a:gs>
              <a:gs pos="30000">
                <a:srgbClr val="02528D">
                  <a:lumMod val="85000"/>
                  <a:lumOff val="15000"/>
                  <a:alpha val="87000"/>
                </a:srgbClr>
              </a:gs>
              <a:gs pos="100000">
                <a:schemeClr val="accent6"/>
              </a:gs>
              <a:gs pos="65000">
                <a:srgbClr val="022946">
                  <a:lumMod val="61000"/>
                  <a:alpha val="95000"/>
                </a:srgbClr>
              </a:gs>
            </a:gsLst>
            <a:lin ang="13500000" scaled="0"/>
          </a:gradFill>
          <a:ln>
            <a:gradFill>
              <a:gsLst>
                <a:gs pos="0">
                  <a:srgbClr val="055BBB"/>
                </a:gs>
                <a:gs pos="100000">
                  <a:srgbClr val="69E9F1"/>
                </a:gs>
              </a:gsLst>
              <a:lin ang="108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PA_矩形 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32980" y="1613535"/>
            <a:ext cx="4344035" cy="42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Ручка переключения передач, место для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хранения,подстаканник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и верхний картотечный шкаф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PA_文本框 4"/>
          <p:cNvSpPr txBox="1"/>
          <p:nvPr>
            <p:custDataLst>
              <p:tags r:id="rId5"/>
            </p:custDataLst>
          </p:nvPr>
        </p:nvSpPr>
        <p:spPr>
          <a:xfrm>
            <a:off x="434975" y="366395"/>
            <a:ext cx="59118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6000" b="1" dirty="0">
                <a:ln w="15875">
                  <a:gradFill>
                    <a:gsLst>
                      <a:gs pos="99000">
                        <a:srgbClr val="1183ED">
                          <a:alpha val="0"/>
                        </a:srgbClr>
                      </a:gs>
                      <a:gs pos="57000">
                        <a:srgbClr val="1183ED">
                          <a:alpha val="70000"/>
                        </a:srgbClr>
                      </a:gs>
                      <a:gs pos="0">
                        <a:srgbClr val="69E9F1"/>
                      </a:gs>
                    </a:gsLst>
                    <a:lin ang="2700000" scaled="1"/>
                  </a:gradFill>
                </a:ln>
                <a:noFill/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</a:rPr>
              <a:t>E</a:t>
            </a:r>
          </a:p>
        </p:txBody>
      </p:sp>
      <p:sp>
        <p:nvSpPr>
          <p:cNvPr id="17" name="文本占位符 11"/>
          <p:cNvSpPr>
            <a:spLocks noGrp="1"/>
          </p:cNvSpPr>
          <p:nvPr/>
        </p:nvSpPr>
        <p:spPr>
          <a:xfrm>
            <a:off x="577672" y="736471"/>
            <a:ext cx="7658638" cy="55623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0" dirty="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  <a:sym typeface="+mn-ea"/>
              </a:rPr>
              <a:t>Эргономика</a:t>
            </a:r>
            <a:endParaRPr lang="en-US" sz="2400" b="0" dirty="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525ABA1A-BCE8-4B19-BCD3-DDCF8CD2F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586" y="24322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摄图网_500787641_建筑空间通道背景（非企业商用）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185" y="877570"/>
            <a:ext cx="12321540" cy="603885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-94298" y="878205"/>
            <a:ext cx="12343765" cy="6038215"/>
          </a:xfrm>
          <a:prstGeom prst="rect">
            <a:avLst/>
          </a:prstGeom>
          <a:gradFill>
            <a:gsLst>
              <a:gs pos="0">
                <a:srgbClr val="0D97FF">
                  <a:alpha val="55000"/>
                </a:srgbClr>
              </a:gs>
              <a:gs pos="22000">
                <a:srgbClr val="012D4D">
                  <a:alpha val="89000"/>
                  <a:lumMod val="85000"/>
                  <a:lumOff val="15000"/>
                </a:srgbClr>
              </a:gs>
              <a:gs pos="100000">
                <a:schemeClr val="accent6"/>
              </a:gs>
              <a:gs pos="57000">
                <a:srgbClr val="034373">
                  <a:lumMod val="61000"/>
                  <a:alpha val="95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695960" y="2807335"/>
            <a:ext cx="10800080" cy="2303145"/>
          </a:xfrm>
          <a:prstGeom prst="rect">
            <a:avLst/>
          </a:prstGeom>
          <a:gradFill>
            <a:gsLst>
              <a:gs pos="0">
                <a:srgbClr val="0D97FF">
                  <a:alpha val="41000"/>
                </a:srgbClr>
              </a:gs>
              <a:gs pos="100000">
                <a:srgbClr val="144F98">
                  <a:alpha val="4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8683872"/>
              </p:ext>
            </p:extLst>
          </p:nvPr>
        </p:nvGraphicFramePr>
        <p:xfrm>
          <a:off x="715645" y="1513840"/>
          <a:ext cx="10761345" cy="1148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0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6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5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7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Индекс эффективности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NVH</a:t>
                      </a:r>
                    </a:p>
                  </a:txBody>
                  <a:tcPr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Стандартное значение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Измеренное значение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Шум при ускорении (дБ(А))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ECE ≤ 77</a:t>
                      </a:r>
                    </a:p>
                  </a:txBody>
                  <a:tcPr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sym typeface="+mn-ea"/>
                        </a:rPr>
                        <a:t>ECE ≤ 70</a:t>
                      </a:r>
                    </a:p>
                  </a:txBody>
                  <a:tcPr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Шум вокруг водителя (при движении с постоянной скоростью) (дБ(А))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≤56</a:t>
                      </a:r>
                    </a:p>
                  </a:txBody>
                  <a:tcPr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dirty="0">
                          <a:gradFill>
                            <a:gsLst>
                              <a:gs pos="0">
                                <a:srgbClr val="69E9F1"/>
                              </a:gs>
                              <a:gs pos="100000">
                                <a:srgbClr val="1183ED"/>
                              </a:gs>
                            </a:gsLst>
                            <a:lin ang="5400000" scaled="0"/>
                          </a:gradFill>
                        </a:rPr>
                        <a:t>45</a:t>
                      </a:r>
                    </a:p>
                  </a:txBody>
                  <a:tcPr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图片 4"/>
          <p:cNvPicPr/>
          <p:nvPr/>
        </p:nvPicPr>
        <p:blipFill>
          <a:blip r:embed="rId9"/>
          <a:stretch>
            <a:fillRect/>
          </a:stretch>
        </p:blipFill>
        <p:spPr>
          <a:xfrm>
            <a:off x="8331835" y="3040380"/>
            <a:ext cx="2337435" cy="131508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10"/>
          <a:stretch>
            <a:fillRect/>
          </a:stretch>
        </p:blipFill>
        <p:spPr>
          <a:xfrm>
            <a:off x="4942205" y="3040380"/>
            <a:ext cx="2337435" cy="131508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11"/>
          <a:stretch>
            <a:fillRect/>
          </a:stretch>
        </p:blipFill>
        <p:spPr>
          <a:xfrm>
            <a:off x="1495425" y="3040380"/>
            <a:ext cx="2337435" cy="1315085"/>
          </a:xfrm>
          <a:prstGeom prst="rect">
            <a:avLst/>
          </a:prstGeom>
        </p:spPr>
      </p:pic>
      <p:sp>
        <p:nvSpPr>
          <p:cNvPr id="8" name="PA_矩形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27027" y="4495165"/>
            <a:ext cx="2243455" cy="26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Библиотека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40-60 dB(A)</a:t>
            </a:r>
          </a:p>
        </p:txBody>
      </p:sp>
      <p:sp>
        <p:nvSpPr>
          <p:cNvPr id="9" name="PA_矩形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42102" y="4495165"/>
            <a:ext cx="2299242" cy="26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l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Торговый центр: 60-80 дБ(А)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PA_矩形 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60005" y="4413885"/>
            <a:ext cx="3665220" cy="62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Двойное уплотнение дверей кузова под избыточным давлением, обеспечивающее звукоизоляцию, теплоизоляцию и предотвращение протечек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PA_矩形 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7850" y="5110480"/>
            <a:ext cx="10975975" cy="106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Низкий уровень шума 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Благодаря отличным характеристикам двигателя NVH измеренный уровень шума вокруг водителя составляет 45 дБ, что эквивалентно шуму в тихой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библиотеке.На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дверных рамах и боковых стенках кабины установлены двойные уплотнительные планки специальной формы, что значительно улучшает защиту от дождя и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пыли.Полностью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закрытая кабина эффективно изолирует наружный шум.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PA_文本框 4"/>
          <p:cNvSpPr txBox="1"/>
          <p:nvPr>
            <p:custDataLst>
              <p:tags r:id="rId6"/>
            </p:custDataLst>
          </p:nvPr>
        </p:nvSpPr>
        <p:spPr>
          <a:xfrm>
            <a:off x="434975" y="366395"/>
            <a:ext cx="59118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6000" b="1" dirty="0">
                <a:ln w="15875">
                  <a:gradFill>
                    <a:gsLst>
                      <a:gs pos="99000">
                        <a:srgbClr val="1183ED">
                          <a:alpha val="0"/>
                        </a:srgbClr>
                      </a:gs>
                      <a:gs pos="57000">
                        <a:srgbClr val="1183ED">
                          <a:alpha val="70000"/>
                        </a:srgbClr>
                      </a:gs>
                      <a:gs pos="0">
                        <a:srgbClr val="69E9F1"/>
                      </a:gs>
                    </a:gsLst>
                    <a:lin ang="2700000" scaled="1"/>
                  </a:gradFill>
                </a:ln>
                <a:noFill/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</a:rPr>
              <a:t>L</a:t>
            </a:r>
          </a:p>
        </p:txBody>
      </p:sp>
      <p:sp>
        <p:nvSpPr>
          <p:cNvPr id="17" name="文本占位符 11"/>
          <p:cNvSpPr>
            <a:spLocks noGrp="1"/>
          </p:cNvSpPr>
          <p:nvPr/>
        </p:nvSpPr>
        <p:spPr>
          <a:xfrm>
            <a:off x="577672" y="736471"/>
            <a:ext cx="7658638" cy="55623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0" dirty="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  <a:sym typeface="+mn-ea"/>
              </a:rPr>
              <a:t>Низкий уровень шум</a:t>
            </a:r>
            <a:r>
              <a:rPr lang="en-US" sz="2400" b="0" dirty="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 </a:t>
            </a:r>
          </a:p>
        </p:txBody>
      </p:sp>
      <p:sp>
        <p:nvSpPr>
          <p:cNvPr id="24" name="矩形 23"/>
          <p:cNvSpPr/>
          <p:nvPr/>
        </p:nvSpPr>
        <p:spPr>
          <a:xfrm flipH="1" flipV="1">
            <a:off x="715010" y="1437640"/>
            <a:ext cx="10761980" cy="76200"/>
          </a:xfrm>
          <a:prstGeom prst="rect">
            <a:avLst/>
          </a:prstGeom>
          <a:gradFill>
            <a:gsLst>
              <a:gs pos="1000">
                <a:srgbClr val="00FFFF"/>
              </a:gs>
              <a:gs pos="93000">
                <a:srgbClr val="1183ED"/>
              </a:gs>
              <a:gs pos="52000">
                <a:srgbClr val="055BBB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5A82F6D-9A9E-425B-A612-1C7F669A9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586" y="24322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摄图网_500787641_建筑空间通道背景（非企业商用）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3185" y="877570"/>
            <a:ext cx="12321540" cy="603885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-75883" y="866377"/>
            <a:ext cx="12343765" cy="6038215"/>
          </a:xfrm>
          <a:prstGeom prst="rect">
            <a:avLst/>
          </a:prstGeom>
          <a:gradFill>
            <a:gsLst>
              <a:gs pos="0">
                <a:srgbClr val="0D97FF">
                  <a:alpha val="31000"/>
                </a:srgbClr>
              </a:gs>
              <a:gs pos="29000">
                <a:srgbClr val="012D4D">
                  <a:alpha val="89000"/>
                  <a:lumMod val="85000"/>
                  <a:lumOff val="15000"/>
                </a:srgbClr>
              </a:gs>
              <a:gs pos="81000">
                <a:schemeClr val="accent6"/>
              </a:gs>
              <a:gs pos="55000">
                <a:srgbClr val="034373">
                  <a:lumMod val="61000"/>
                  <a:alpha val="95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-289577" y="1310287"/>
            <a:ext cx="7521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buFont typeface="Wingdings" panose="05000000000000000000" pitchFamily="2" charset="2"/>
              <a:buNone/>
            </a:pPr>
            <a:r>
              <a:rPr lang="ru-RU" b="1" dirty="0">
                <a:gradFill>
                  <a:gsLst>
                    <a:gs pos="0">
                      <a:srgbClr val="69E9F1"/>
                    </a:gs>
                    <a:gs pos="100000">
                      <a:srgbClr val="1183ED"/>
                    </a:gs>
                  </a:gsLst>
                  <a:lin ang="5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Безопасные материалы для аккумуляторов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A_矩形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09320" y="1819910"/>
            <a:ext cx="9787255" cy="73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Сердечники аккумуляторных батарей и аккумуляторные блоки аккумуляторной системы прошли 16 тестов на безопасность, а аккумуляторная батарея аккумуляторной системы была установлена на грузовике и прошла проверку надежности на протяжении 300 000 км пробега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026160" y="2545080"/>
            <a:ext cx="9589770" cy="1156335"/>
            <a:chOff x="1616" y="3948"/>
            <a:chExt cx="14832" cy="1732"/>
          </a:xfrm>
        </p:grpSpPr>
        <p:pic>
          <p:nvPicPr>
            <p:cNvPr id="9" name="图片 8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616" y="3980"/>
              <a:ext cx="2835" cy="1701"/>
            </a:xfrm>
            <a:prstGeom prst="rect">
              <a:avLst/>
            </a:prstGeom>
          </p:spPr>
        </p:pic>
        <p:pic>
          <p:nvPicPr>
            <p:cNvPr id="11" name="图片 10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4616" y="3948"/>
              <a:ext cx="2835" cy="1701"/>
            </a:xfrm>
            <a:prstGeom prst="rect">
              <a:avLst/>
            </a:prstGeom>
          </p:spPr>
        </p:pic>
        <p:pic>
          <p:nvPicPr>
            <p:cNvPr id="13" name="图片 12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7616" y="3956"/>
              <a:ext cx="2834" cy="1701"/>
            </a:xfrm>
            <a:prstGeom prst="rect">
              <a:avLst/>
            </a:prstGeom>
          </p:spPr>
        </p:pic>
        <p:pic>
          <p:nvPicPr>
            <p:cNvPr id="15" name="图片 14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0615" y="3978"/>
              <a:ext cx="2834" cy="1701"/>
            </a:xfrm>
            <a:prstGeom prst="rect">
              <a:avLst/>
            </a:prstGeom>
          </p:spPr>
        </p:pic>
        <p:pic>
          <p:nvPicPr>
            <p:cNvPr id="17" name="图片 16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3614" y="3978"/>
              <a:ext cx="2834" cy="1701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-318447" y="4234017"/>
            <a:ext cx="73549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buFont typeface="Wingdings" panose="05000000000000000000" pitchFamily="2" charset="2"/>
              <a:buNone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Безопасная аккумуляторная система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A_矩形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37200" y="4707717"/>
            <a:ext cx="10514798" cy="51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В соответствии с характеристиками батареи интеллектуальная система BMS используется для обеспечения активной защиты, эффективно обеспечивая сохранность батареи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PA_文本框 4"/>
          <p:cNvSpPr txBox="1"/>
          <p:nvPr>
            <p:custDataLst>
              <p:tags r:id="rId3"/>
            </p:custDataLst>
          </p:nvPr>
        </p:nvSpPr>
        <p:spPr>
          <a:xfrm>
            <a:off x="434975" y="366395"/>
            <a:ext cx="59118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6000" b="1" dirty="0">
                <a:ln w="15875">
                  <a:gradFill>
                    <a:gsLst>
                      <a:gs pos="99000">
                        <a:srgbClr val="1183ED">
                          <a:alpha val="0"/>
                        </a:srgbClr>
                      </a:gs>
                      <a:gs pos="57000">
                        <a:srgbClr val="1183ED">
                          <a:alpha val="70000"/>
                        </a:srgbClr>
                      </a:gs>
                      <a:gs pos="0">
                        <a:srgbClr val="69E9F1"/>
                      </a:gs>
                    </a:gsLst>
                    <a:lin ang="2700000" scaled="1"/>
                  </a:gradFill>
                </a:ln>
                <a:noFill/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</a:rPr>
              <a:t>S</a:t>
            </a:r>
          </a:p>
        </p:txBody>
      </p:sp>
      <p:sp>
        <p:nvSpPr>
          <p:cNvPr id="30" name="TextBox 8"/>
          <p:cNvSpPr txBox="1"/>
          <p:nvPr/>
        </p:nvSpPr>
        <p:spPr>
          <a:xfrm>
            <a:off x="1026160" y="3728085"/>
            <a:ext cx="1833245" cy="219075"/>
          </a:xfrm>
          <a:prstGeom prst="rect">
            <a:avLst/>
          </a:prstGeom>
          <a:gradFill>
            <a:gsLst>
              <a:gs pos="0">
                <a:srgbClr val="144F98"/>
              </a:gs>
              <a:gs pos="100000">
                <a:srgbClr val="00B0F0"/>
              </a:gs>
            </a:gsLst>
            <a:lin ang="16200000" scaled="0"/>
          </a:gra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文本占位符 2"/>
          <p:cNvSpPr>
            <a:spLocks noGrp="1"/>
          </p:cNvSpPr>
          <p:nvPr/>
        </p:nvSpPr>
        <p:spPr>
          <a:xfrm>
            <a:off x="565602" y="709530"/>
            <a:ext cx="5670704" cy="55623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0" cap="all" dirty="0">
                <a:solidFill>
                  <a:schemeClr val="bg1"/>
                </a:solidFill>
                <a:uFillTx/>
                <a:latin typeface="Impact" panose="020B0806030902050204" charset="0"/>
                <a:cs typeface="Impact" panose="020B0806030902050204" charset="0"/>
              </a:rPr>
              <a:t>Безопасное распределение электроэнергии</a:t>
            </a:r>
            <a:endParaRPr lang="en-US" sz="2000" b="0" dirty="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1" name="TextBox 8"/>
          <p:cNvSpPr txBox="1"/>
          <p:nvPr/>
        </p:nvSpPr>
        <p:spPr>
          <a:xfrm>
            <a:off x="2965450" y="3728085"/>
            <a:ext cx="1833245" cy="219075"/>
          </a:xfrm>
          <a:prstGeom prst="rect">
            <a:avLst/>
          </a:prstGeom>
          <a:gradFill>
            <a:gsLst>
              <a:gs pos="0">
                <a:srgbClr val="144F98"/>
              </a:gs>
              <a:gs pos="100000">
                <a:srgbClr val="00B0F0"/>
              </a:gs>
            </a:gsLst>
            <a:lin ang="16200000" scaled="0"/>
          </a:gra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6" name="TextBox 8"/>
          <p:cNvSpPr txBox="1"/>
          <p:nvPr/>
        </p:nvSpPr>
        <p:spPr>
          <a:xfrm>
            <a:off x="4904740" y="3728085"/>
            <a:ext cx="1833245" cy="219075"/>
          </a:xfrm>
          <a:prstGeom prst="rect">
            <a:avLst/>
          </a:prstGeom>
          <a:gradFill>
            <a:gsLst>
              <a:gs pos="0">
                <a:srgbClr val="144F98"/>
              </a:gs>
              <a:gs pos="100000">
                <a:srgbClr val="00B0F0"/>
              </a:gs>
            </a:gsLst>
            <a:lin ang="16200000" scaled="0"/>
          </a:gra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7" name="TextBox 8"/>
          <p:cNvSpPr txBox="1"/>
          <p:nvPr/>
        </p:nvSpPr>
        <p:spPr>
          <a:xfrm>
            <a:off x="6843395" y="3728085"/>
            <a:ext cx="1833245" cy="219075"/>
          </a:xfrm>
          <a:prstGeom prst="rect">
            <a:avLst/>
          </a:prstGeom>
          <a:gradFill>
            <a:gsLst>
              <a:gs pos="0">
                <a:srgbClr val="144F98"/>
              </a:gs>
              <a:gs pos="100000">
                <a:srgbClr val="00B0F0"/>
              </a:gs>
            </a:gsLst>
            <a:lin ang="16200000" scaled="0"/>
          </a:gra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8" name="TextBox 8"/>
          <p:cNvSpPr txBox="1"/>
          <p:nvPr/>
        </p:nvSpPr>
        <p:spPr>
          <a:xfrm>
            <a:off x="8782685" y="3728085"/>
            <a:ext cx="1833245" cy="219075"/>
          </a:xfrm>
          <a:prstGeom prst="rect">
            <a:avLst/>
          </a:prstGeom>
          <a:gradFill>
            <a:gsLst>
              <a:gs pos="0">
                <a:srgbClr val="144F98"/>
              </a:gs>
              <a:gs pos="100000">
                <a:srgbClr val="00B0F0"/>
              </a:gs>
            </a:gsLst>
            <a:lin ang="16200000" scaled="0"/>
          </a:gra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963545" y="5146675"/>
            <a:ext cx="1835150" cy="9626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1337310" y="3653790"/>
            <a:ext cx="9641205" cy="321945"/>
            <a:chOff x="2106" y="5769"/>
            <a:chExt cx="15183" cy="507"/>
          </a:xfrm>
        </p:grpSpPr>
        <p:sp>
          <p:nvSpPr>
            <p:cNvPr id="10" name="矩形 9"/>
            <p:cNvSpPr/>
            <p:nvPr/>
          </p:nvSpPr>
          <p:spPr>
            <a:xfrm>
              <a:off x="2106" y="5769"/>
              <a:ext cx="2821" cy="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Collision test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5095" y="5769"/>
              <a:ext cx="2692" cy="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Extrusion test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7875" y="5769"/>
              <a:ext cx="3762" cy="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Water immersion test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11389" y="5769"/>
              <a:ext cx="2493" cy="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en-US" sz="100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Fire test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14214" y="5769"/>
              <a:ext cx="3075" cy="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spcBef>
                  <a:spcPct val="0"/>
                </a:spcBef>
                <a:buFont typeface="Wingdings" panose="05000000000000000000" pitchFamily="2" charset="2"/>
                <a:buChar char="ü"/>
              </a:pP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Salt spray test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54662" y="5171744"/>
            <a:ext cx="3591232" cy="965835"/>
            <a:chOff x="2654734" y="5453315"/>
            <a:chExt cx="3591232" cy="965835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4734" y="5453315"/>
              <a:ext cx="1838960" cy="965835"/>
            </a:xfrm>
            <a:prstGeom prst="rect">
              <a:avLst/>
            </a:prstGeom>
            <a:ln w="3175">
              <a:noFill/>
            </a:ln>
          </p:spPr>
        </p:pic>
        <p:grpSp>
          <p:nvGrpSpPr>
            <p:cNvPr id="27" name="组合 24"/>
            <p:cNvGrpSpPr/>
            <p:nvPr/>
          </p:nvGrpSpPr>
          <p:grpSpPr>
            <a:xfrm>
              <a:off x="4793339" y="5588964"/>
              <a:ext cx="1452627" cy="707459"/>
              <a:chOff x="2744324" y="5619578"/>
              <a:chExt cx="1752016" cy="831441"/>
            </a:xfrm>
          </p:grpSpPr>
          <p:pic>
            <p:nvPicPr>
              <p:cNvPr id="28" name="Picture 11"/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270938" y="5652374"/>
                <a:ext cx="1225402" cy="798645"/>
              </a:xfrm>
              <a:prstGeom prst="rect">
                <a:avLst/>
              </a:prstGeom>
            </p:spPr>
          </p:pic>
          <p:pic>
            <p:nvPicPr>
              <p:cNvPr id="29" name="Picture 12"/>
              <p:cNvPicPr>
                <a:picLocks noChangeAspect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744324" y="5619578"/>
                <a:ext cx="957155" cy="719390"/>
              </a:xfrm>
              <a:prstGeom prst="rect">
                <a:avLst/>
              </a:prstGeom>
            </p:spPr>
          </p:pic>
        </p:grpSp>
      </p:grpSp>
      <p:pic>
        <p:nvPicPr>
          <p:cNvPr id="40" name="Picture 2">
            <a:extLst>
              <a:ext uri="{FF2B5EF4-FFF2-40B4-BE49-F238E27FC236}">
                <a16:creationId xmlns:a16="http://schemas.microsoft.com/office/drawing/2014/main" id="{743C7F1C-DA8C-4486-9EA3-3F9F7EE20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586" y="24322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摄图网_400164378_创意空间背景（非企业商用）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00" y="877570"/>
            <a:ext cx="12344400" cy="598297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105410" y="877570"/>
            <a:ext cx="12343765" cy="6038215"/>
          </a:xfrm>
          <a:prstGeom prst="rect">
            <a:avLst/>
          </a:prstGeom>
          <a:gradFill>
            <a:gsLst>
              <a:gs pos="0">
                <a:srgbClr val="0D97FF">
                  <a:alpha val="55000"/>
                </a:srgbClr>
              </a:gs>
              <a:gs pos="22000">
                <a:srgbClr val="012D4D">
                  <a:alpha val="89000"/>
                  <a:lumMod val="85000"/>
                  <a:lumOff val="15000"/>
                </a:srgbClr>
              </a:gs>
              <a:gs pos="100000">
                <a:schemeClr val="accent6"/>
              </a:gs>
              <a:gs pos="57000">
                <a:srgbClr val="034373">
                  <a:lumMod val="61000"/>
                  <a:alpha val="95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PA_文本框 4"/>
          <p:cNvSpPr txBox="1"/>
          <p:nvPr>
            <p:custDataLst>
              <p:tags r:id="rId1"/>
            </p:custDataLst>
          </p:nvPr>
        </p:nvSpPr>
        <p:spPr>
          <a:xfrm>
            <a:off x="434975" y="366395"/>
            <a:ext cx="59118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6000" b="1" dirty="0">
                <a:ln w="15875">
                  <a:gradFill>
                    <a:gsLst>
                      <a:gs pos="99000">
                        <a:srgbClr val="1183ED">
                          <a:alpha val="0"/>
                        </a:srgbClr>
                      </a:gs>
                      <a:gs pos="57000">
                        <a:srgbClr val="1183ED">
                          <a:alpha val="70000"/>
                        </a:srgbClr>
                      </a:gs>
                      <a:gs pos="0">
                        <a:srgbClr val="69E9F1"/>
                      </a:gs>
                    </a:gsLst>
                    <a:lin ang="2700000" scaled="1"/>
                  </a:gradFill>
                </a:ln>
                <a:noFill/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</a:rPr>
              <a:t>S</a:t>
            </a:r>
          </a:p>
        </p:txBody>
      </p:sp>
      <p:sp>
        <p:nvSpPr>
          <p:cNvPr id="11" name="文本占位符 2"/>
          <p:cNvSpPr>
            <a:spLocks noGrp="1"/>
          </p:cNvSpPr>
          <p:nvPr/>
        </p:nvSpPr>
        <p:spPr>
          <a:xfrm>
            <a:off x="565602" y="709530"/>
            <a:ext cx="5670704" cy="55623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0" cap="all" dirty="0">
                <a:solidFill>
                  <a:schemeClr val="bg1"/>
                </a:solidFill>
                <a:uFillTx/>
                <a:latin typeface="Impact" panose="020B0806030902050204" charset="0"/>
                <a:cs typeface="Impact" panose="020B0806030902050204" charset="0"/>
              </a:rPr>
              <a:t>Безопасное торможение</a:t>
            </a:r>
            <a:endParaRPr lang="en-US" sz="2400" b="0" dirty="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65602" y="1456420"/>
            <a:ext cx="10800080" cy="4653280"/>
          </a:xfrm>
          <a:prstGeom prst="rect">
            <a:avLst/>
          </a:prstGeom>
          <a:gradFill>
            <a:gsLst>
              <a:gs pos="0">
                <a:srgbClr val="0D97FF">
                  <a:alpha val="41000"/>
                </a:srgbClr>
              </a:gs>
              <a:gs pos="100000">
                <a:srgbClr val="144F98">
                  <a:alpha val="4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695808" y="1380317"/>
            <a:ext cx="10800218" cy="4271224"/>
            <a:chOff x="556" y="1840"/>
            <a:chExt cx="18067" cy="7240"/>
          </a:xfrm>
        </p:grpSpPr>
        <p:grpSp>
          <p:nvGrpSpPr>
            <p:cNvPr id="12" name="组合 11"/>
            <p:cNvGrpSpPr/>
            <p:nvPr/>
          </p:nvGrpSpPr>
          <p:grpSpPr>
            <a:xfrm>
              <a:off x="1066" y="2559"/>
              <a:ext cx="17145" cy="6521"/>
              <a:chOff x="1496" y="2559"/>
              <a:chExt cx="17155" cy="6521"/>
            </a:xfrm>
          </p:grpSpPr>
          <p:sp>
            <p:nvSpPr>
              <p:cNvPr id="4" name="PA_矩形 2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134" y="2559"/>
                <a:ext cx="4022" cy="36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just">
                  <a:lnSpc>
                    <a:spcPct val="120000"/>
                  </a:lnSpc>
                  <a:spcBef>
                    <a:spcPct val="0"/>
                  </a:spcBef>
                  <a:buNone/>
                </a:pPr>
                <a:r>
                  <a:rPr lang="en-US" sz="11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4</a:t>
                </a:r>
                <a:r>
                  <a:rPr lang="ru-RU" sz="11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4S/4M: 4 датчика скорости вращения колес и 4 электромагнитных клапана могут точно контролировать тормозное усилие каждого колеса, поэтому стабильность торможения лучше, чем у обычной конструкции 4S/3M </a:t>
                </a:r>
                <a:r>
                  <a:rPr lang="ru-RU" sz="12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(4 датчика скорости вращения колес</a:t>
                </a:r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/>
              <a:srcRect l="15310" r="13816"/>
              <a:stretch>
                <a:fillRect/>
              </a:stretch>
            </p:blipFill>
            <p:spPr>
              <a:xfrm>
                <a:off x="11620" y="2715"/>
                <a:ext cx="2505" cy="2297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8"/>
              <a:srcRect l="7837" r="8708"/>
              <a:stretch>
                <a:fillRect/>
              </a:stretch>
            </p:blipFill>
            <p:spPr>
              <a:xfrm>
                <a:off x="8833" y="2715"/>
                <a:ext cx="2532" cy="2297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39" y="2715"/>
                <a:ext cx="2352" cy="2297"/>
              </a:xfrm>
              <a:prstGeom prst="rect">
                <a:avLst/>
              </a:prstGeom>
            </p:spPr>
          </p:pic>
          <p:sp>
            <p:nvSpPr>
              <p:cNvPr id="13" name="PA_矩形 2"/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14259" y="2559"/>
                <a:ext cx="4392" cy="37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marL="171450" indent="-171450" algn="just">
                  <a:lnSpc>
                    <a:spcPct val="120000"/>
                  </a:lnSpc>
                  <a:spcBef>
                    <a:spcPct val="0"/>
                  </a:spcBef>
                  <a:buFont typeface="Wingdings" panose="05000000000000000000" pitchFamily="2" charset="2"/>
                  <a:buChar char="l"/>
                </a:pPr>
                <a:r>
                  <a:rPr lang="ru-RU" sz="105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Есть два варианта, а именно передний дисковый тормоз и передний барабанный тормоз, которые подходят соответственно для равнинных и горных </a:t>
                </a:r>
                <a:r>
                  <a:rPr lang="ru-RU" sz="105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условий.Тормозной</a:t>
                </a:r>
                <a:r>
                  <a:rPr lang="ru-RU" sz="105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+mn-ea"/>
                  </a:rPr>
                  <a:t> путь в холодном состоянии составляет 20 м, что на 5 м короче, чем у конкурентов, что значительно повышает коэффициент безопасности.</a:t>
                </a:r>
                <a:endParaRPr lang="en-US" sz="105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887" y="5137"/>
                <a:ext cx="2045" cy="592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400" b="1">
                    <a:gradFill>
                      <a:gsLst>
                        <a:gs pos="0">
                          <a:srgbClr val="69E9F1"/>
                        </a:gs>
                        <a:gs pos="100000">
                          <a:srgbClr val="1183ED"/>
                        </a:gs>
                      </a:gsLst>
                      <a:lin ang="5400000" scaled="0"/>
                    </a:gra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4S4M</a:t>
                </a: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8708" y="5057"/>
                <a:ext cx="2783" cy="498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ru-RU" sz="1200" b="1" dirty="0">
                    <a:gradFill>
                      <a:gsLst>
                        <a:gs pos="0">
                          <a:srgbClr val="69E9F1"/>
                        </a:gs>
                        <a:gs pos="100000">
                          <a:srgbClr val="1183ED"/>
                        </a:gs>
                      </a:gsLst>
                      <a:lin ang="5400000" scaled="0"/>
                    </a:gra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Дисковый тормоз</a:t>
                </a:r>
                <a:endParaRPr lang="en-US" sz="1200" b="1" dirty="0">
                  <a:gradFill>
                    <a:gsLst>
                      <a:gs pos="0">
                        <a:srgbClr val="69E9F1"/>
                      </a:gs>
                      <a:gs pos="100000">
                        <a:srgbClr val="1183ED"/>
                      </a:gs>
                    </a:gsLst>
                    <a:lin ang="5400000" scaled="0"/>
                  </a:gradFill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1354" y="4899"/>
                <a:ext cx="3000" cy="814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ru-RU" sz="1100" b="1" dirty="0">
                    <a:gradFill>
                      <a:gsLst>
                        <a:gs pos="0">
                          <a:srgbClr val="69E9F1"/>
                        </a:gs>
                        <a:gs pos="100000">
                          <a:srgbClr val="1183ED"/>
                        </a:gs>
                      </a:gsLst>
                      <a:lin ang="5400000" scaled="0"/>
                    </a:gra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Передний барабанный тормоз</a:t>
                </a:r>
                <a:endParaRPr lang="en-US" sz="1100" b="1" dirty="0">
                  <a:gradFill>
                    <a:gsLst>
                      <a:gs pos="0">
                        <a:srgbClr val="69E9F1"/>
                      </a:gs>
                      <a:gs pos="100000">
                        <a:srgbClr val="1183ED"/>
                      </a:gs>
                    </a:gsLst>
                    <a:lin ang="5400000" scaled="0"/>
                  </a:gradFill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</p:txBody>
          </p:sp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16" y="6186"/>
                <a:ext cx="16897" cy="2246"/>
              </a:xfrm>
              <a:prstGeom prst="rect">
                <a:avLst/>
              </a:prstGeom>
              <a:noFill/>
            </p:spPr>
          </p:pic>
          <p:sp>
            <p:nvSpPr>
              <p:cNvPr id="18" name="PA_矩形 2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1496" y="8582"/>
                <a:ext cx="15102" cy="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l">
                  <a:lnSpc>
                    <a:spcPct val="120000"/>
                  </a:lnSpc>
                  <a:spcBef>
                    <a:spcPct val="0"/>
                  </a:spcBef>
                  <a:buNone/>
                </a:pPr>
                <a:r>
                  <a:rPr lang="ru-RU" sz="12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Активная безопасность - обилие электронного вспомогательного оборудования</a:t>
                </a:r>
                <a:endPara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1168" y="6062"/>
              <a:ext cx="16920" cy="2361"/>
            </a:xfrm>
            <a:prstGeom prst="rect">
              <a:avLst/>
            </a:prstGeom>
            <a:gradFill>
              <a:gsLst>
                <a:gs pos="0">
                  <a:srgbClr val="048DF1">
                    <a:alpha val="0"/>
                  </a:srgbClr>
                </a:gs>
                <a:gs pos="49000">
                  <a:srgbClr val="0372C3">
                    <a:lumMod val="85000"/>
                    <a:lumOff val="15000"/>
                    <a:alpha val="34000"/>
                  </a:srgbClr>
                </a:gs>
                <a:gs pos="100000">
                  <a:srgbClr val="1183ED">
                    <a:alpha val="53000"/>
                  </a:srgbClr>
                </a:gs>
              </a:gsLst>
              <a:lin ang="162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flipH="1" flipV="1">
              <a:off x="556" y="1840"/>
              <a:ext cx="18067" cy="129"/>
            </a:xfrm>
            <a:prstGeom prst="rect">
              <a:avLst/>
            </a:prstGeom>
            <a:gradFill>
              <a:gsLst>
                <a:gs pos="1000">
                  <a:srgbClr val="00FFFF"/>
                </a:gs>
                <a:gs pos="93000">
                  <a:srgbClr val="1183ED"/>
                </a:gs>
                <a:gs pos="52000">
                  <a:srgbClr val="055BBB"/>
                </a:gs>
              </a:gsLst>
              <a:lin ang="135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C30BE521-6367-4324-AAE0-363212E55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586" y="24322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摄图网_500787641_建筑空间通道背景（非企业商用）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185" y="877570"/>
            <a:ext cx="12321540" cy="603885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-88900" y="877570"/>
            <a:ext cx="12343765" cy="6038215"/>
          </a:xfrm>
          <a:prstGeom prst="rect">
            <a:avLst/>
          </a:prstGeom>
          <a:gradFill>
            <a:gsLst>
              <a:gs pos="0">
                <a:srgbClr val="0D97FF">
                  <a:alpha val="31000"/>
                </a:srgbClr>
              </a:gs>
              <a:gs pos="32000">
                <a:srgbClr val="012D4D">
                  <a:alpha val="87000"/>
                  <a:lumMod val="85000"/>
                  <a:lumOff val="15000"/>
                </a:srgbClr>
              </a:gs>
              <a:gs pos="81000">
                <a:schemeClr val="accent6"/>
              </a:gs>
              <a:gs pos="58000">
                <a:srgbClr val="034373">
                  <a:lumMod val="61000"/>
                  <a:alpha val="95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95960" y="1591310"/>
            <a:ext cx="10800080" cy="4443095"/>
          </a:xfrm>
          <a:prstGeom prst="rect">
            <a:avLst/>
          </a:prstGeom>
          <a:gradFill>
            <a:gsLst>
              <a:gs pos="0">
                <a:srgbClr val="0D97FF">
                  <a:alpha val="41000"/>
                </a:srgbClr>
              </a:gs>
              <a:gs pos="100000">
                <a:srgbClr val="144F98">
                  <a:alpha val="4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021205" y="1884045"/>
            <a:ext cx="2152015" cy="3933825"/>
            <a:chOff x="7072630" y="940435"/>
            <a:chExt cx="3266440" cy="5962862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072630" y="940435"/>
              <a:ext cx="3265639" cy="183452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72630" y="3032013"/>
              <a:ext cx="3266440" cy="170815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72630" y="4958927"/>
              <a:ext cx="3266440" cy="1944370"/>
            </a:xfrm>
            <a:prstGeom prst="rect">
              <a:avLst/>
            </a:prstGeom>
          </p:spPr>
        </p:pic>
      </p:grpSp>
      <p:sp>
        <p:nvSpPr>
          <p:cNvPr id="7" name="PA_矩形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16525" y="1898015"/>
            <a:ext cx="5096510" cy="162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Кабина спроектирована с каркасной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конструкциейКабина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спроектирована с механической трансмиссией, защищающей от лобового удара и раздавливания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сверхуКолпак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целиком формируется штамповкой, а более 80% конструкции кабины сварено из двухсторонних оцинкованных листов с высокой точностью, что обеспечивает постоянную защиту водителя и пассажиров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PA_矩形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217160" y="3703955"/>
            <a:ext cx="5013325" cy="118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Усиленная шарнирами пластина и М-образная буферная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балкаПредел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прочности при растяжении и предел текучести высокопрочной стали составляют более 400 МПа и более 300 МПа </a:t>
            </a:r>
            <a:r>
              <a:rPr lang="ru-RU" sz="12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соответственноОни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могут максимально повысить устойчивость к случайным ударам с боков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PA_矩形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216525" y="4991735"/>
            <a:ext cx="5095875" cy="73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Подушка безопасности (опционально)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Это обеспечивает максимальную защиту при несчастных случаях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PA_文本框 4"/>
          <p:cNvSpPr txBox="1"/>
          <p:nvPr>
            <p:custDataLst>
              <p:tags r:id="rId4"/>
            </p:custDataLst>
          </p:nvPr>
        </p:nvSpPr>
        <p:spPr>
          <a:xfrm>
            <a:off x="434975" y="366395"/>
            <a:ext cx="59118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6000" b="1" dirty="0">
                <a:ln w="15875">
                  <a:gradFill>
                    <a:gsLst>
                      <a:gs pos="99000">
                        <a:srgbClr val="1183ED">
                          <a:alpha val="0"/>
                        </a:srgbClr>
                      </a:gs>
                      <a:gs pos="57000">
                        <a:srgbClr val="1183ED">
                          <a:alpha val="70000"/>
                        </a:srgbClr>
                      </a:gs>
                      <a:gs pos="0">
                        <a:srgbClr val="69E9F1"/>
                      </a:gs>
                    </a:gsLst>
                    <a:lin ang="2700000" scaled="1"/>
                  </a:gradFill>
                </a:ln>
                <a:noFill/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</a:rPr>
              <a:t>P</a:t>
            </a:r>
          </a:p>
        </p:txBody>
      </p:sp>
      <p:sp>
        <p:nvSpPr>
          <p:cNvPr id="12" name="文本占位符 2"/>
          <p:cNvSpPr>
            <a:spLocks noGrp="1"/>
          </p:cNvSpPr>
          <p:nvPr/>
        </p:nvSpPr>
        <p:spPr>
          <a:xfrm>
            <a:off x="565602" y="709530"/>
            <a:ext cx="5670704" cy="55623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0" dirty="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  <a:sym typeface="+mn-ea"/>
              </a:rPr>
              <a:t>Пассивная безопасность</a:t>
            </a:r>
            <a:endParaRPr lang="en-US" sz="2400" b="0" dirty="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24" name="矩形 23"/>
          <p:cNvSpPr/>
          <p:nvPr/>
        </p:nvSpPr>
        <p:spPr>
          <a:xfrm flipH="1" flipV="1">
            <a:off x="695643" y="1515110"/>
            <a:ext cx="10800715" cy="76200"/>
          </a:xfrm>
          <a:prstGeom prst="rect">
            <a:avLst/>
          </a:prstGeom>
          <a:gradFill>
            <a:gsLst>
              <a:gs pos="1000">
                <a:srgbClr val="00FFFF"/>
              </a:gs>
              <a:gs pos="93000">
                <a:srgbClr val="1183ED"/>
              </a:gs>
              <a:gs pos="52000">
                <a:srgbClr val="055BBB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6D8A288-6296-4891-8ED7-3ABD4009B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586" y="24322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FAC52C-431F-4729-BBF9-F38ACAED7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7EDEAE-7E39-4B49-A16D-8BB3944EBF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294334-6944-4A04-B69C-D6D8D2493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269" y="0"/>
            <a:ext cx="975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79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摄图网_400164378_创意空间背景（非企业商用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877570"/>
            <a:ext cx="12344400" cy="5982970"/>
          </a:xfrm>
          <a:prstGeom prst="rect">
            <a:avLst/>
          </a:prstGeom>
        </p:spPr>
      </p:pic>
      <p:grpSp>
        <p:nvGrpSpPr>
          <p:cNvPr id="18" name="组合 17"/>
          <p:cNvGrpSpPr/>
          <p:nvPr userDrawn="1"/>
        </p:nvGrpSpPr>
        <p:grpSpPr>
          <a:xfrm>
            <a:off x="-76200" y="0"/>
            <a:ext cx="12344083" cy="897255"/>
            <a:chOff x="-120" y="0"/>
            <a:chExt cx="19417" cy="1413"/>
          </a:xfrm>
        </p:grpSpPr>
        <p:sp>
          <p:nvSpPr>
            <p:cNvPr id="19" name="矩形 18"/>
            <p:cNvSpPr/>
            <p:nvPr userDrawn="1"/>
          </p:nvSpPr>
          <p:spPr>
            <a:xfrm>
              <a:off x="-120" y="0"/>
              <a:ext cx="19417" cy="141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 descr="logo-白色横版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6595" y="443"/>
              <a:ext cx="1975" cy="572"/>
            </a:xfrm>
            <a:prstGeom prst="rect">
              <a:avLst/>
            </a:prstGeom>
          </p:spPr>
        </p:pic>
      </p:grpSp>
      <p:sp>
        <p:nvSpPr>
          <p:cNvPr id="23" name="矩形 22"/>
          <p:cNvSpPr/>
          <p:nvPr userDrawn="1"/>
        </p:nvSpPr>
        <p:spPr>
          <a:xfrm>
            <a:off x="-75882" y="877570"/>
            <a:ext cx="12343765" cy="6038215"/>
          </a:xfrm>
          <a:prstGeom prst="rect">
            <a:avLst/>
          </a:prstGeom>
          <a:gradFill>
            <a:gsLst>
              <a:gs pos="0">
                <a:srgbClr val="0D97FF">
                  <a:alpha val="31000"/>
                </a:srgbClr>
              </a:gs>
              <a:gs pos="26000">
                <a:srgbClr val="012D4D">
                  <a:alpha val="87000"/>
                  <a:lumMod val="85000"/>
                  <a:lumOff val="15000"/>
                </a:srgbClr>
              </a:gs>
              <a:gs pos="72000">
                <a:schemeClr val="tx1">
                  <a:lumMod val="95000"/>
                  <a:lumOff val="5000"/>
                </a:schemeClr>
              </a:gs>
              <a:gs pos="47000">
                <a:srgbClr val="034373">
                  <a:lumMod val="61000"/>
                  <a:alpha val="95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object 8"/>
          <p:cNvSpPr/>
          <p:nvPr/>
        </p:nvSpPr>
        <p:spPr>
          <a:xfrm>
            <a:off x="746886" y="1676400"/>
            <a:ext cx="3406140" cy="21107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46396" y="1676400"/>
            <a:ext cx="3413760" cy="21290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53526" y="1676400"/>
            <a:ext cx="3395345" cy="21290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 pitchFamily="18" charset="0"/>
              <a:sym typeface="Times New Roman" panose="02020603050405020304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848374"/>
              </p:ext>
            </p:extLst>
          </p:nvPr>
        </p:nvGraphicFramePr>
        <p:xfrm>
          <a:off x="693420" y="3918585"/>
          <a:ext cx="3419475" cy="18370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6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33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Мусоровоз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gradFill>
                      <a:gsLst>
                        <a:gs pos="1000">
                          <a:srgbClr val="062A85">
                            <a:alpha val="73000"/>
                          </a:srgbClr>
                        </a:gs>
                        <a:gs pos="100000">
                          <a:srgbClr val="1183ED">
                            <a:alpha val="31000"/>
                          </a:srgbClr>
                        </a:gs>
                      </a:gsLst>
                      <a:lin ang="162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 мусорного бака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348615">
                        <a:lnSpc>
                          <a:spcPct val="100000"/>
                        </a:lnSpc>
                      </a:pPr>
                      <a:endParaRPr lang="en-US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Емкость мусорного бака (м³)</a:t>
                      </a:r>
                      <a:endParaRPr lang="en-US" altLang="zh-CN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6-8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Грузоподъемность погрузчика (м³)</a:t>
                      </a:r>
                      <a:endParaRPr lang="en-US" altLang="zh-CN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n-US" sz="1100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100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100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Номинальное давление в гидравлической системе (МПа)</a:t>
                      </a:r>
                      <a:endParaRPr lang="en-US" altLang="zh-CN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ru-RU" sz="1100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Плотность мусора после уплотнения</a:t>
                      </a:r>
                      <a:endParaRPr lang="en-US" sz="1100" spc="-5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152400">
                        <a:lnSpc>
                          <a:spcPct val="100000"/>
                        </a:lnSpc>
                      </a:pPr>
                      <a:r>
                        <a:rPr lang="ru-RU" sz="1100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0,5–0,8 т/м³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4446270" y="3936365"/>
          <a:ext cx="3413760" cy="18370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2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030"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ru-RU" sz="1200" b="1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Эвакуатор</a:t>
                      </a:r>
                      <a:endParaRPr lang="en-US" sz="1200" b="1" spc="-5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gradFill>
                      <a:gsLst>
                        <a:gs pos="1000">
                          <a:srgbClr val="062A85">
                            <a:alpha val="73000"/>
                          </a:srgbClr>
                        </a:gs>
                        <a:gs pos="100000">
                          <a:srgbClr val="1183ED">
                            <a:alpha val="31000"/>
                          </a:srgbClr>
                        </a:gs>
                      </a:gsLst>
                      <a:lin ang="162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ru-RU" sz="1100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Максимальная несущая способность бортового механизма (кг)</a:t>
                      </a:r>
                      <a:endParaRPr lang="en-US" altLang="zh-CN" sz="1100" spc="-5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4,000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330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ru-RU" sz="1100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Максимальный подъемный вес (кг)</a:t>
                      </a:r>
                      <a:endParaRPr lang="en-US" altLang="zh-CN" sz="1100" spc="-5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4,000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595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ru-RU" sz="1100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Максимальный подъемный вес в полностью выдвинутом состоянии (кг)</a:t>
                      </a:r>
                      <a:endParaRPr lang="en-US" altLang="zh-CN" sz="1100" spc="-5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1,500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330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ru-RU" sz="1100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Минимальный угол наклона платформы </a:t>
                      </a:r>
                      <a:endParaRPr lang="en-US" altLang="zh-CN" sz="1100" spc="-5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330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ru-RU" sz="1100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Номинальное тяговое усилие лебедки (кН)</a:t>
                      </a:r>
                      <a:endParaRPr lang="en-US" altLang="zh-CN" sz="1100" spc="-5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681355"/>
              </p:ext>
            </p:extLst>
          </p:nvPr>
        </p:nvGraphicFramePr>
        <p:xfrm>
          <a:off x="8101330" y="3936365"/>
          <a:ext cx="3422650" cy="18370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7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737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Автоцистерна для нефтепродуктов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gradFill>
                      <a:gsLst>
                        <a:gs pos="1000">
                          <a:srgbClr val="062A85">
                            <a:alpha val="73000"/>
                          </a:srgbClr>
                        </a:gs>
                        <a:gs pos="100000">
                          <a:srgbClr val="1183ED">
                            <a:alpha val="31000"/>
                          </a:srgbClr>
                        </a:gs>
                      </a:gsLst>
                      <a:lin ang="162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144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 цистерны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Q235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152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Емкость цистерны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м3</a:t>
                      </a:r>
                      <a:endParaRPr lang="en-US" sz="110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020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Толщина цистерны</a:t>
                      </a:r>
                      <a:endParaRPr lang="en-US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1100" spc="-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мм</a:t>
                      </a:r>
                      <a:endParaRPr lang="en-US" sz="1100" spc="-5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mpd="sng">
                      <a:solidFill>
                        <a:srgbClr val="007DD4"/>
                      </a:solidFill>
                      <a:prstDash val="sysDot"/>
                    </a:lnL>
                    <a:lnR w="12700" cmpd="sng">
                      <a:solidFill>
                        <a:srgbClr val="007DD4"/>
                      </a:solidFill>
                      <a:prstDash val="sysDot"/>
                    </a:lnR>
                    <a:lnT w="12700" cmpd="sng">
                      <a:solidFill>
                        <a:srgbClr val="007DD4"/>
                      </a:solidFill>
                      <a:prstDash val="sysDot"/>
                    </a:lnT>
                    <a:lnB w="12700" cmpd="sng">
                      <a:solidFill>
                        <a:srgbClr val="007DD4"/>
                      </a:solidFill>
                      <a:prstDash val="sysDot"/>
                    </a:lnB>
                    <a:solidFill>
                      <a:prstClr val="black">
                        <a:alpha val="10000"/>
                      </a:prst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PA_文本框 4"/>
          <p:cNvSpPr txBox="1"/>
          <p:nvPr>
            <p:custDataLst>
              <p:tags r:id="rId1"/>
            </p:custDataLst>
          </p:nvPr>
        </p:nvSpPr>
        <p:spPr>
          <a:xfrm>
            <a:off x="693420" y="615217"/>
            <a:ext cx="7346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tabLst>
                <a:tab pos="815975" algn="l"/>
              </a:tabLst>
            </a:pPr>
            <a:r>
              <a:rPr lang="en-US" sz="2400" dirty="0">
                <a:ln>
                  <a:noFill/>
                </a:ln>
                <a:solidFill>
                  <a:schemeClr val="bg1"/>
                </a:solidFill>
                <a:latin typeface="Impact" panose="020B0806030902050204" charset="0"/>
                <a:ea typeface="微软雅黑" panose="020B0503020204020204" charset="-122"/>
                <a:cs typeface="Impact" panose="020B0806030902050204" charset="0"/>
                <a:sym typeface="Times New Roman" panose="02020603050405020304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Impact" panose="020B0806030902050204" charset="0"/>
                <a:ea typeface="微软雅黑" panose="020B0503020204020204" charset="-122"/>
                <a:cs typeface="Impact" panose="020B0806030902050204" charset="0"/>
                <a:sym typeface="Times New Roman" panose="02020603050405020304"/>
              </a:rPr>
              <a:t> Спецтехника</a:t>
            </a:r>
            <a:endParaRPr lang="en-US" dirty="0">
              <a:ln>
                <a:noFill/>
              </a:ln>
              <a:solidFill>
                <a:schemeClr val="bg1"/>
              </a:solidFill>
              <a:latin typeface="Impact" panose="020B0806030902050204" charset="0"/>
              <a:ea typeface="微软雅黑" panose="020B0503020204020204" charset="-122"/>
              <a:cs typeface="Impact" panose="020B0806030902050204" charset="0"/>
              <a:sym typeface="Times New Roman" panose="020206030504050203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C8A1DD-F1A1-DC03-C7F2-E276E89AEB6B}"/>
              </a:ext>
            </a:extLst>
          </p:cNvPr>
          <p:cNvSpPr txBox="1"/>
          <p:nvPr/>
        </p:nvSpPr>
        <p:spPr>
          <a:xfrm>
            <a:off x="3332163" y="4314581"/>
            <a:ext cx="567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Q345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21D8F1B-ECE1-43B3-BC0A-61711BF1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051" y="48259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摄图网_500787641_建筑空间通道背景（非企业商用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85" y="877570"/>
            <a:ext cx="12321540" cy="603885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-62547" y="877570"/>
            <a:ext cx="12317095" cy="6038215"/>
          </a:xfrm>
          <a:prstGeom prst="rect">
            <a:avLst/>
          </a:prstGeom>
          <a:gradFill>
            <a:gsLst>
              <a:gs pos="0">
                <a:srgbClr val="0D97FF">
                  <a:alpha val="4000"/>
                </a:srgbClr>
              </a:gs>
              <a:gs pos="36000">
                <a:srgbClr val="012D4D">
                  <a:alpha val="95000"/>
                  <a:lumMod val="85000"/>
                  <a:lumOff val="15000"/>
                </a:srgbClr>
              </a:gs>
              <a:gs pos="89000">
                <a:schemeClr val="accent6"/>
              </a:gs>
              <a:gs pos="62000">
                <a:srgbClr val="034373">
                  <a:lumMod val="61000"/>
                  <a:alpha val="100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97408" y="1179713"/>
            <a:ext cx="11194154" cy="22330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 rtl="0">
              <a:lnSpc>
                <a:spcPct val="150000"/>
              </a:lnSpc>
            </a:pPr>
            <a:endParaRPr lang="zh-CN" altLang="en-US" sz="1865" b="0" dirty="0">
              <a:latin typeface="+mj-lt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499594" y="1113991"/>
            <a:ext cx="11194154" cy="223307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 rtl="0">
              <a:lnSpc>
                <a:spcPct val="150000"/>
              </a:lnSpc>
            </a:pPr>
            <a:endParaRPr lang="zh-CN" altLang="en-US" sz="1865" b="0" dirty="0">
              <a:latin typeface="+mj-lt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763F8B1-27D7-4D78-812D-74CB5E62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926" y="101889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156F44-FA18-4D76-863F-ACF046D748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48" y="101889"/>
            <a:ext cx="12337733" cy="67561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PPT图片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-76835" y="878840"/>
            <a:ext cx="12317095" cy="6038215"/>
          </a:xfrm>
          <a:prstGeom prst="rect">
            <a:avLst/>
          </a:prstGeom>
          <a:gradFill>
            <a:gsLst>
              <a:gs pos="0">
                <a:srgbClr val="0A284C">
                  <a:alpha val="100000"/>
                </a:srgbClr>
              </a:gs>
              <a:gs pos="42000">
                <a:schemeClr val="bg1">
                  <a:alpha val="0"/>
                </a:schemeClr>
              </a:gs>
              <a:gs pos="84000">
                <a:srgbClr val="144F98">
                  <a:alpha val="62000"/>
                </a:srgbClr>
              </a:gs>
              <a:gs pos="100000">
                <a:srgbClr val="000000">
                  <a:alpha val="100000"/>
                </a:srgbClr>
              </a:gs>
            </a:gsLst>
            <a:lin ang="306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76605" y="5708650"/>
            <a:ext cx="1830070" cy="718820"/>
          </a:xfrm>
          <a:prstGeom prst="rect">
            <a:avLst/>
          </a:prstGeom>
          <a:gradFill>
            <a:gsLst>
              <a:gs pos="1000">
                <a:srgbClr val="1183ED">
                  <a:alpha val="56000"/>
                </a:srgbClr>
              </a:gs>
              <a:gs pos="100000">
                <a:srgbClr val="062A85">
                  <a:alpha val="19000"/>
                </a:srgbClr>
              </a:gs>
            </a:gsLst>
            <a:lin ang="5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970530" y="5708650"/>
            <a:ext cx="1911350" cy="718820"/>
          </a:xfrm>
          <a:prstGeom prst="rect">
            <a:avLst/>
          </a:prstGeom>
          <a:gradFill>
            <a:gsLst>
              <a:gs pos="1000">
                <a:srgbClr val="1183ED">
                  <a:alpha val="56000"/>
                </a:srgbClr>
              </a:gs>
              <a:gs pos="100000">
                <a:srgbClr val="062A85">
                  <a:alpha val="19000"/>
                </a:srgbClr>
              </a:gs>
            </a:gsLst>
            <a:lin ang="5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7913370" y="5708650"/>
            <a:ext cx="1629410" cy="718820"/>
          </a:xfrm>
          <a:prstGeom prst="rect">
            <a:avLst/>
          </a:prstGeom>
          <a:gradFill>
            <a:gsLst>
              <a:gs pos="1000">
                <a:srgbClr val="1183ED">
                  <a:alpha val="56000"/>
                </a:srgbClr>
              </a:gs>
              <a:gs pos="100000">
                <a:srgbClr val="062A85">
                  <a:alpha val="19000"/>
                </a:srgbClr>
              </a:gs>
            </a:gsLst>
            <a:lin ang="5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9984740" y="5708650"/>
            <a:ext cx="1430020" cy="718820"/>
          </a:xfrm>
          <a:prstGeom prst="rect">
            <a:avLst/>
          </a:prstGeom>
          <a:gradFill>
            <a:gsLst>
              <a:gs pos="1000">
                <a:srgbClr val="1183ED">
                  <a:alpha val="56000"/>
                </a:srgbClr>
              </a:gs>
              <a:gs pos="100000">
                <a:srgbClr val="062A85">
                  <a:alpha val="19000"/>
                </a:srgbClr>
              </a:gs>
            </a:gsLst>
            <a:lin ang="5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sp>
        <p:nvSpPr>
          <p:cNvPr id="7" name="PA_矩形 91"/>
          <p:cNvSpPr/>
          <p:nvPr>
            <p:custDataLst>
              <p:tags r:id="rId1"/>
            </p:custDataLst>
          </p:nvPr>
        </p:nvSpPr>
        <p:spPr>
          <a:xfrm>
            <a:off x="3051175" y="5840730"/>
            <a:ext cx="1974215" cy="565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70000"/>
              </a:lnSpc>
            </a:pPr>
            <a:r>
              <a:rPr lang="en-US" sz="2400" cap="all" dirty="0">
                <a:ln>
                  <a:solidFill>
                    <a:schemeClr val="bg1"/>
                  </a:solidFill>
                </a:ln>
                <a:noFill/>
                <a:uFillTx/>
                <a:latin typeface="HelveticaNeue LT 107 XBlkCn" panose="02000700000000000000" charset="0"/>
                <a:ea typeface="+mj-lt"/>
                <a:cs typeface="HelveticaNeue LT 107 XBlkCn" panose="02000700000000000000" charset="0"/>
                <a:sym typeface="+mn-ea"/>
              </a:rPr>
              <a:t>Супер</a:t>
            </a:r>
            <a:r>
              <a:rPr lang="en-US" sz="2000" cap="all" dirty="0">
                <a:solidFill>
                  <a:schemeClr val="bg1"/>
                </a:solidFill>
                <a:uFillTx/>
                <a:latin typeface="HelveticaNeue LT 107 XBlkCn" panose="02000700000000000000" charset="0"/>
                <a:ea typeface="+mj-lt"/>
                <a:cs typeface="HelveticaNeue LT 107 XBlkCn" panose="02000700000000000000" charset="0"/>
                <a:sym typeface="+mn-ea"/>
              </a:rPr>
              <a:t>трансмиссия</a:t>
            </a:r>
          </a:p>
        </p:txBody>
      </p:sp>
      <p:sp>
        <p:nvSpPr>
          <p:cNvPr id="8" name="PA_矩形 18"/>
          <p:cNvSpPr/>
          <p:nvPr>
            <p:custDataLst>
              <p:tags r:id="rId2"/>
            </p:custDataLst>
          </p:nvPr>
        </p:nvSpPr>
        <p:spPr>
          <a:xfrm>
            <a:off x="10043795" y="5840730"/>
            <a:ext cx="1421765" cy="734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60000"/>
              </a:lnSpc>
            </a:pPr>
            <a:r>
              <a:rPr lang="en-US" sz="2400" cap="all" dirty="0">
                <a:ln>
                  <a:solidFill>
                    <a:schemeClr val="bg1"/>
                  </a:solidFill>
                </a:ln>
                <a:noFill/>
                <a:uFillTx/>
                <a:latin typeface="HelveticaNeue LT 107 XBlkCn" panose="02000700000000000000" charset="0"/>
                <a:ea typeface="+mj-lt"/>
                <a:cs typeface="HelveticaNeue LT 107 XBlkCn" panose="02000700000000000000" charset="0"/>
              </a:rPr>
              <a:t>Супер</a:t>
            </a:r>
          </a:p>
          <a:p>
            <a:pPr algn="l" rtl="0">
              <a:lnSpc>
                <a:spcPct val="60000"/>
              </a:lnSpc>
            </a:pPr>
            <a:r>
              <a:rPr lang="en-US" sz="2000" cap="all" dirty="0">
                <a:solidFill>
                  <a:schemeClr val="bg1"/>
                </a:solidFill>
                <a:uFillTx/>
                <a:latin typeface="HelveticaNeue LT 107 XBlkCn" panose="02000700000000000000" charset="0"/>
                <a:ea typeface="+mj-lt"/>
                <a:cs typeface="HelveticaNeue LT 107 XBlkCn" panose="02000700000000000000" charset="0"/>
              </a:rPr>
              <a:t>безопасность</a:t>
            </a:r>
            <a:r>
              <a:rPr lang="en-US" sz="2400" cap="all" dirty="0">
                <a:solidFill>
                  <a:schemeClr val="bg1"/>
                </a:solidFill>
                <a:uFillTx/>
                <a:latin typeface="HelveticaNeue LT 107 XBlkCn" panose="02000700000000000000" charset="0"/>
                <a:ea typeface="+mj-lt"/>
                <a:cs typeface="HelveticaNeue LT 107 XBlkCn" panose="02000700000000000000" charset="0"/>
              </a:rPr>
              <a:t> </a:t>
            </a:r>
            <a:endParaRPr lang="en-US" sz="2400" dirty="0">
              <a:solidFill>
                <a:schemeClr val="bg1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9" name="PA_矩形 99"/>
          <p:cNvSpPr/>
          <p:nvPr>
            <p:custDataLst>
              <p:tags r:id="rId3"/>
            </p:custDataLst>
          </p:nvPr>
        </p:nvSpPr>
        <p:spPr>
          <a:xfrm>
            <a:off x="861825" y="5840730"/>
            <a:ext cx="2252841" cy="565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70000"/>
              </a:lnSpc>
            </a:pPr>
            <a:r>
              <a:rPr lang="en-US" sz="2400" cap="all" dirty="0">
                <a:ln>
                  <a:solidFill>
                    <a:schemeClr val="bg1"/>
                  </a:solidFill>
                </a:ln>
                <a:noFill/>
                <a:uFillTx/>
                <a:latin typeface="HelveticaNeue LT 107 XBlkCn" panose="02000700000000000000" charset="0"/>
                <a:ea typeface="+mj-lt"/>
                <a:cs typeface="HelveticaNeue LT 107 XBlkCn" panose="02000700000000000000" charset="0"/>
              </a:rPr>
              <a:t>Супер</a:t>
            </a:r>
            <a:r>
              <a:rPr lang="en-US" sz="2000" cap="all" dirty="0">
                <a:solidFill>
                  <a:schemeClr val="bg1"/>
                </a:solidFill>
                <a:uFillTx/>
                <a:latin typeface="HelveticaNeue LT 107 XBlkCn" panose="02000700000000000000" charset="0"/>
                <a:ea typeface="+mj-lt"/>
                <a:cs typeface="HelveticaNeue LT 107 XBlkCn" panose="02000700000000000000" charset="0"/>
              </a:rPr>
              <a:t>надежность</a:t>
            </a:r>
          </a:p>
        </p:txBody>
      </p:sp>
      <p:sp>
        <p:nvSpPr>
          <p:cNvPr id="23" name="矩形 22"/>
          <p:cNvSpPr/>
          <p:nvPr/>
        </p:nvSpPr>
        <p:spPr>
          <a:xfrm>
            <a:off x="5261610" y="5708650"/>
            <a:ext cx="2292985" cy="718820"/>
          </a:xfrm>
          <a:prstGeom prst="rect">
            <a:avLst/>
          </a:prstGeom>
          <a:gradFill>
            <a:gsLst>
              <a:gs pos="1000">
                <a:srgbClr val="1183ED">
                  <a:alpha val="56000"/>
                </a:srgbClr>
              </a:gs>
              <a:gs pos="100000">
                <a:srgbClr val="062A85">
                  <a:alpha val="19000"/>
                </a:srgbClr>
              </a:gs>
            </a:gsLst>
            <a:lin ang="5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sp>
        <p:nvSpPr>
          <p:cNvPr id="10" name="PA_矩形 103"/>
          <p:cNvSpPr/>
          <p:nvPr>
            <p:custDataLst>
              <p:tags r:id="rId4"/>
            </p:custDataLst>
          </p:nvPr>
        </p:nvSpPr>
        <p:spPr>
          <a:xfrm>
            <a:off x="8035545" y="5840730"/>
            <a:ext cx="2252841" cy="53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60000"/>
              </a:lnSpc>
            </a:pPr>
            <a:r>
              <a:rPr lang="en-US" sz="2400" cap="all" dirty="0">
                <a:ln>
                  <a:solidFill>
                    <a:schemeClr val="bg1"/>
                  </a:solidFill>
                </a:ln>
                <a:noFill/>
                <a:uFillTx/>
                <a:latin typeface="HelveticaNeue LT 107 XBlkCn" panose="02000700000000000000" charset="0"/>
                <a:ea typeface="+mj-lt"/>
                <a:cs typeface="HelveticaNeue LT 107 XBlkCn" panose="02000700000000000000" charset="0"/>
              </a:rPr>
              <a:t>Супер</a:t>
            </a:r>
            <a:endParaRPr lang="en-US" sz="2400" dirty="0">
              <a:solidFill>
                <a:schemeClr val="bg1"/>
              </a:solidFill>
              <a:latin typeface="+mj-lt"/>
              <a:ea typeface="+mj-lt"/>
            </a:endParaRPr>
          </a:p>
          <a:p>
            <a:pPr algn="l" rtl="0">
              <a:lnSpc>
                <a:spcPct val="60000"/>
              </a:lnSpc>
            </a:pPr>
            <a:r>
              <a:rPr lang="en-US" sz="2000" cap="all" dirty="0">
                <a:solidFill>
                  <a:schemeClr val="bg1"/>
                </a:solidFill>
                <a:uFillTx/>
                <a:latin typeface="HelveticaNeue LT 107 XBlkCn" panose="02000700000000000000" charset="0"/>
                <a:ea typeface="+mj-lt"/>
                <a:cs typeface="HelveticaNeue LT 107 XBlkCn" panose="02000700000000000000" charset="0"/>
              </a:rPr>
              <a:t>комфорт</a:t>
            </a:r>
            <a:r>
              <a:rPr lang="en-US" sz="2400" cap="all" dirty="0">
                <a:solidFill>
                  <a:schemeClr val="bg1"/>
                </a:solidFill>
                <a:uFillTx/>
                <a:latin typeface="HelveticaNeue LT 107 XBlkCn" panose="02000700000000000000" charset="0"/>
                <a:ea typeface="+mj-lt"/>
                <a:cs typeface="HelveticaNeue LT 107 XBlkCn" panose="02000700000000000000" charset="0"/>
              </a:rPr>
              <a:t> </a:t>
            </a:r>
          </a:p>
        </p:txBody>
      </p:sp>
      <p:sp>
        <p:nvSpPr>
          <p:cNvPr id="5" name="PA_矩形 95"/>
          <p:cNvSpPr/>
          <p:nvPr>
            <p:custDataLst>
              <p:tags r:id="rId5"/>
            </p:custDataLst>
          </p:nvPr>
        </p:nvSpPr>
        <p:spPr>
          <a:xfrm>
            <a:off x="5185410" y="5824855"/>
            <a:ext cx="2539365" cy="786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70000"/>
              </a:lnSpc>
              <a:buClrTx/>
              <a:buSzTx/>
              <a:buFontTx/>
            </a:pPr>
            <a:r>
              <a:rPr lang="en-US" sz="2400" cap="all" dirty="0">
                <a:ln>
                  <a:solidFill>
                    <a:schemeClr val="bg1"/>
                  </a:solidFill>
                </a:ln>
                <a:noFill/>
                <a:uFillTx/>
                <a:latin typeface="HelveticaNeue LT 107 XBlkCn" panose="02000700000000000000" charset="0"/>
                <a:ea typeface="+mj-lt"/>
                <a:cs typeface="HelveticaNeue LT 107 XBlkCn" panose="02000700000000000000" charset="0"/>
              </a:rPr>
              <a:t>Супер</a:t>
            </a:r>
            <a:endParaRPr lang="en-US" sz="2400" cap="all" dirty="0">
              <a:solidFill>
                <a:schemeClr val="bg1"/>
              </a:solidFill>
              <a:uFillTx/>
              <a:latin typeface="HelveticaNeue LT 107 XBlkCn" panose="02000700000000000000" charset="0"/>
              <a:ea typeface="+mj-lt"/>
              <a:cs typeface="HelveticaNeue LT 107 XBlkCn" panose="02000700000000000000" charset="0"/>
            </a:endParaRPr>
          </a:p>
          <a:p>
            <a:pPr algn="l" rtl="0">
              <a:lnSpc>
                <a:spcPct val="70000"/>
              </a:lnSpc>
              <a:buClrTx/>
              <a:buSzTx/>
              <a:buFontTx/>
            </a:pPr>
            <a:r>
              <a:rPr lang="en-US" sz="2000" cap="all" dirty="0">
                <a:solidFill>
                  <a:schemeClr val="bg1"/>
                </a:solidFill>
                <a:uFillTx/>
                <a:latin typeface="HelveticaNeue LT 107 XBlkCn" panose="02000700000000000000" charset="0"/>
                <a:ea typeface="+mj-lt"/>
                <a:cs typeface="HelveticaNeue LT 107 XBlkCn" panose="02000700000000000000" charset="0"/>
              </a:rPr>
              <a:t>высокая эффективность</a:t>
            </a:r>
          </a:p>
        </p:txBody>
      </p:sp>
      <p:sp>
        <p:nvSpPr>
          <p:cNvPr id="24" name="矩形 23"/>
          <p:cNvSpPr/>
          <p:nvPr/>
        </p:nvSpPr>
        <p:spPr>
          <a:xfrm flipH="1">
            <a:off x="700405" y="5709285"/>
            <a:ext cx="76200" cy="728345"/>
          </a:xfrm>
          <a:prstGeom prst="rect">
            <a:avLst/>
          </a:prstGeom>
          <a:gradFill>
            <a:gsLst>
              <a:gs pos="1000">
                <a:srgbClr val="00FFFF"/>
              </a:gs>
              <a:gs pos="93000">
                <a:srgbClr val="1183ED"/>
              </a:gs>
              <a:gs pos="52000">
                <a:srgbClr val="055BBB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flipH="1">
            <a:off x="2904490" y="5709285"/>
            <a:ext cx="76200" cy="728345"/>
          </a:xfrm>
          <a:prstGeom prst="rect">
            <a:avLst/>
          </a:prstGeom>
          <a:gradFill>
            <a:gsLst>
              <a:gs pos="1000">
                <a:srgbClr val="00FFFF"/>
              </a:gs>
              <a:gs pos="93000">
                <a:srgbClr val="1183ED"/>
              </a:gs>
              <a:gs pos="52000">
                <a:srgbClr val="055BBB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flipH="1">
            <a:off x="5185410" y="5709285"/>
            <a:ext cx="76200" cy="728345"/>
          </a:xfrm>
          <a:prstGeom prst="rect">
            <a:avLst/>
          </a:prstGeom>
          <a:gradFill>
            <a:gsLst>
              <a:gs pos="1000">
                <a:srgbClr val="00FFFF"/>
              </a:gs>
              <a:gs pos="93000">
                <a:srgbClr val="1183ED"/>
              </a:gs>
              <a:gs pos="52000">
                <a:srgbClr val="055BBB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flipH="1">
            <a:off x="7909560" y="5709285"/>
            <a:ext cx="76200" cy="728345"/>
          </a:xfrm>
          <a:prstGeom prst="rect">
            <a:avLst/>
          </a:prstGeom>
          <a:gradFill>
            <a:gsLst>
              <a:gs pos="1000">
                <a:srgbClr val="00FFFF"/>
              </a:gs>
              <a:gs pos="93000">
                <a:srgbClr val="1183ED"/>
              </a:gs>
              <a:gs pos="52000">
                <a:srgbClr val="055BBB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 flipH="1">
            <a:off x="9908540" y="5709285"/>
            <a:ext cx="76200" cy="728345"/>
          </a:xfrm>
          <a:prstGeom prst="rect">
            <a:avLst/>
          </a:prstGeom>
          <a:gradFill>
            <a:gsLst>
              <a:gs pos="1000">
                <a:srgbClr val="00FFFF"/>
              </a:gs>
              <a:gs pos="93000">
                <a:srgbClr val="1183ED"/>
              </a:gs>
              <a:gs pos="52000">
                <a:srgbClr val="055BBB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pic>
        <p:nvPicPr>
          <p:cNvPr id="1000100002" name="ODT_ATTR_LBL_LOGO">
            <a:extLst>
              <a:ext uri="{FF2B5EF4-FFF2-40B4-BE49-F238E27FC236}">
                <a16:creationId xmlns:a16="http://schemas.microsoft.com/office/drawing/2014/main" id="{B066AC4A-9A1C-4C10-800A-DAF9F276438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"/>
            <a:ext cx="316230" cy="17970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DEAC772F-28C5-4B19-8DE8-31C908F86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4" y="36000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61032C-0359-4904-994D-1B690DF567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073" y="407489"/>
            <a:ext cx="10080378" cy="11645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摄图网_500787641_建筑空间通道背景（非企业商用）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3185" y="877570"/>
            <a:ext cx="12321540" cy="603885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-45720" y="876935"/>
            <a:ext cx="12343765" cy="6038215"/>
          </a:xfrm>
          <a:prstGeom prst="rect">
            <a:avLst/>
          </a:prstGeom>
          <a:gradFill>
            <a:gsLst>
              <a:gs pos="5000">
                <a:srgbClr val="0D97FF">
                  <a:alpha val="4000"/>
                </a:srgbClr>
              </a:gs>
              <a:gs pos="39000">
                <a:srgbClr val="012D4D">
                  <a:alpha val="95000"/>
                  <a:lumMod val="85000"/>
                  <a:lumOff val="15000"/>
                </a:srgbClr>
              </a:gs>
              <a:gs pos="89000">
                <a:schemeClr val="accent6"/>
              </a:gs>
              <a:gs pos="62000">
                <a:srgbClr val="034373">
                  <a:lumMod val="61000"/>
                  <a:alpha val="100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89535" y="-18415"/>
            <a:ext cx="12329160" cy="896620"/>
            <a:chOff x="-141" y="-29"/>
            <a:chExt cx="19416" cy="1412"/>
          </a:xfrm>
        </p:grpSpPr>
        <p:sp>
          <p:nvSpPr>
            <p:cNvPr id="10" name="矩形 9"/>
            <p:cNvSpPr/>
            <p:nvPr userDrawn="1"/>
          </p:nvSpPr>
          <p:spPr>
            <a:xfrm>
              <a:off x="-141" y="-29"/>
              <a:ext cx="19417" cy="141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形 14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903" y="439"/>
              <a:ext cx="1715" cy="572"/>
            </a:xfrm>
            <a:prstGeom prst="rect">
              <a:avLst/>
            </a:prstGeom>
          </p:spPr>
        </p:pic>
      </p:grpSp>
      <p:pic>
        <p:nvPicPr>
          <p:cNvPr id="5" name="图形 14"/>
          <p:cNvPicPr>
            <a:picLocks noChangeAspect="1"/>
          </p:cNvPicPr>
          <p:nvPr userDrawn="1"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33405" y="278765"/>
            <a:ext cx="1089025" cy="363220"/>
          </a:xfrm>
          <a:prstGeom prst="rect">
            <a:avLst/>
          </a:prstGeom>
        </p:spPr>
      </p:pic>
      <p:pic>
        <p:nvPicPr>
          <p:cNvPr id="16" name="图片 15" descr="10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0695" y="5642610"/>
            <a:ext cx="3568700" cy="91249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739390" y="3573145"/>
            <a:ext cx="7332345" cy="3246755"/>
            <a:chOff x="2845" y="4721"/>
            <a:chExt cx="13876" cy="6147"/>
          </a:xfrm>
        </p:grpSpPr>
        <p:grpSp>
          <p:nvGrpSpPr>
            <p:cNvPr id="54" name="组合 53"/>
            <p:cNvGrpSpPr/>
            <p:nvPr/>
          </p:nvGrpSpPr>
          <p:grpSpPr>
            <a:xfrm>
              <a:off x="2845" y="4721"/>
              <a:ext cx="13876" cy="5478"/>
              <a:chOff x="2845" y="4721"/>
              <a:chExt cx="13876" cy="5478"/>
            </a:xfrm>
          </p:grpSpPr>
          <p:sp>
            <p:nvSpPr>
              <p:cNvPr id="43" name="矩形 42"/>
              <p:cNvSpPr/>
              <p:nvPr/>
            </p:nvSpPr>
            <p:spPr>
              <a:xfrm>
                <a:off x="5484" y="4722"/>
                <a:ext cx="2100" cy="7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8362" y="4721"/>
                <a:ext cx="2100" cy="7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2848" y="5911"/>
                <a:ext cx="2100" cy="7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2845" y="7590"/>
                <a:ext cx="2100" cy="7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2845" y="9270"/>
                <a:ext cx="2100" cy="7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10389" y="9458"/>
                <a:ext cx="2100" cy="7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14111" y="8928"/>
                <a:ext cx="2100" cy="7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13953" y="5403"/>
                <a:ext cx="2100" cy="7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14621" y="7448"/>
                <a:ext cx="2100" cy="74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37" name="图片 36" descr="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68" y="5160"/>
              <a:ext cx="11446" cy="5708"/>
            </a:xfrm>
            <a:prstGeom prst="rect">
              <a:avLst/>
            </a:prstGeom>
          </p:spPr>
        </p:pic>
        <p:cxnSp>
          <p:nvCxnSpPr>
            <p:cNvPr id="22" name="肘形连接符 21"/>
            <p:cNvCxnSpPr/>
            <p:nvPr/>
          </p:nvCxnSpPr>
          <p:spPr>
            <a:xfrm>
              <a:off x="4599" y="6294"/>
              <a:ext cx="1387" cy="960"/>
            </a:xfrm>
            <a:prstGeom prst="bentConnector3">
              <a:avLst>
                <a:gd name="adj1" fmla="val 50036"/>
              </a:avLst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组合 1"/>
            <p:cNvGrpSpPr/>
            <p:nvPr/>
          </p:nvGrpSpPr>
          <p:grpSpPr>
            <a:xfrm>
              <a:off x="8887" y="4798"/>
              <a:ext cx="6965" cy="4200"/>
              <a:chOff x="5097863" y="1275647"/>
              <a:chExt cx="4619909" cy="2926253"/>
            </a:xfrm>
          </p:grpSpPr>
          <p:cxnSp>
            <p:nvCxnSpPr>
              <p:cNvPr id="27" name="肘形连接符 26"/>
              <p:cNvCxnSpPr>
                <a:stCxn id="38" idx="1"/>
              </p:cNvCxnSpPr>
              <p:nvPr/>
            </p:nvCxnSpPr>
            <p:spPr>
              <a:xfrm rot="10800000" flipV="1">
                <a:off x="6631945" y="3390370"/>
                <a:ext cx="2294255" cy="811530"/>
              </a:xfrm>
              <a:prstGeom prst="bentConnector3">
                <a:avLst>
                  <a:gd name="adj1" fmla="val 49994"/>
                </a:avLst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097863" y="1275647"/>
                <a:ext cx="701775" cy="452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3" name="Picture 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8578217" y="1822578"/>
                <a:ext cx="1139555" cy="304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34" name="肘形连接符 33"/>
              <p:cNvCxnSpPr/>
              <p:nvPr/>
            </p:nvCxnSpPr>
            <p:spPr>
              <a:xfrm rot="10800000" flipV="1">
                <a:off x="5405120" y="1948815"/>
                <a:ext cx="3152775" cy="1788795"/>
              </a:xfrm>
              <a:prstGeom prst="bentConnector3">
                <a:avLst>
                  <a:gd name="adj1" fmla="val 62860"/>
                </a:avLst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659" y="7531"/>
              <a:ext cx="1898" cy="6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896" y="4767"/>
              <a:ext cx="1261" cy="697"/>
            </a:xfrm>
            <a:prstGeom prst="rect">
              <a:avLst/>
            </a:prstGeom>
            <a:ln w="12700" cmpd="sng">
              <a:noFill/>
              <a:prstDash val="solid"/>
            </a:ln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085" y="7680"/>
              <a:ext cx="1590" cy="621"/>
            </a:xfrm>
            <a:prstGeom prst="rect">
              <a:avLst/>
            </a:prstGeom>
            <a:ln w="12700" cmpd="sng">
              <a:noFill/>
              <a:prstDash val="solid"/>
            </a:ln>
          </p:spPr>
        </p:pic>
        <p:cxnSp>
          <p:nvCxnSpPr>
            <p:cNvPr id="41" name="肘形连接符 40"/>
            <p:cNvCxnSpPr>
              <a:stCxn id="40" idx="3"/>
            </p:cNvCxnSpPr>
            <p:nvPr/>
          </p:nvCxnSpPr>
          <p:spPr>
            <a:xfrm>
              <a:off x="4675" y="7991"/>
              <a:ext cx="1756" cy="37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  <a:tailEnd type="oval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242" y="9362"/>
              <a:ext cx="1216" cy="557"/>
            </a:xfrm>
            <a:prstGeom prst="rect">
              <a:avLst/>
            </a:prstGeom>
            <a:ln w="12700" cmpd="sng">
              <a:noFill/>
              <a:prstDash val="solid"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3273" y="5418"/>
              <a:ext cx="12740" cy="4721"/>
              <a:chOff x="1374545" y="1708150"/>
              <a:chExt cx="8450025" cy="3289436"/>
            </a:xfrm>
          </p:grpSpPr>
          <p:pic>
            <p:nvPicPr>
              <p:cNvPr id="4" name="Picture 7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32" r="4572"/>
              <a:stretch>
                <a:fillRect/>
              </a:stretch>
            </p:blipFill>
            <p:spPr bwMode="auto">
              <a:xfrm>
                <a:off x="1374545" y="2124820"/>
                <a:ext cx="794594" cy="3811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6" name="肘形连接符 5"/>
              <p:cNvCxnSpPr/>
              <p:nvPr/>
            </p:nvCxnSpPr>
            <p:spPr>
              <a:xfrm flipV="1">
                <a:off x="2323681" y="4392096"/>
                <a:ext cx="2085312" cy="278010"/>
              </a:xfrm>
              <a:prstGeom prst="bentConnector3">
                <a:avLst>
                  <a:gd name="adj1" fmla="val 50032"/>
                </a:avLst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tailEnd type="oval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" name="肘形连接符 6"/>
              <p:cNvCxnSpPr>
                <a:stCxn id="32" idx="2"/>
              </p:cNvCxnSpPr>
              <p:nvPr/>
            </p:nvCxnSpPr>
            <p:spPr>
              <a:xfrm rot="5400000">
                <a:off x="4297186" y="2624328"/>
                <a:ext cx="2047240" cy="256540"/>
              </a:xfrm>
              <a:prstGeom prst="bentConnector3">
                <a:avLst>
                  <a:gd name="adj1" fmla="val 50010"/>
                </a:avLst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肘形连接符 8"/>
              <p:cNvCxnSpPr/>
              <p:nvPr/>
            </p:nvCxnSpPr>
            <p:spPr>
              <a:xfrm rot="10800000">
                <a:off x="5436236" y="4153536"/>
                <a:ext cx="647891" cy="625475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肘形连接符 10"/>
              <p:cNvCxnSpPr>
                <a:stCxn id="12" idx="1"/>
              </p:cNvCxnSpPr>
              <p:nvPr/>
            </p:nvCxnSpPr>
            <p:spPr>
              <a:xfrm rot="10800000">
                <a:off x="6809659" y="4017847"/>
                <a:ext cx="1805940" cy="394335"/>
              </a:xfrm>
              <a:prstGeom prst="bentConnector3">
                <a:avLst>
                  <a:gd name="adj1" fmla="val 49965"/>
                </a:avLst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15434" y="4208846"/>
                <a:ext cx="1209136" cy="406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17" name="肘形连接符 16"/>
              <p:cNvCxnSpPr/>
              <p:nvPr/>
            </p:nvCxnSpPr>
            <p:spPr>
              <a:xfrm rot="5400000" flipV="1">
                <a:off x="3009265" y="2241550"/>
                <a:ext cx="2136140" cy="1069340"/>
              </a:xfrm>
              <a:prstGeom prst="bentConnector3">
                <a:avLst>
                  <a:gd name="adj1" fmla="val 50023"/>
                </a:avLst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6397" y="4591371"/>
                <a:ext cx="908676" cy="406215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20" name="矩形 19"/>
          <p:cNvSpPr/>
          <p:nvPr/>
        </p:nvSpPr>
        <p:spPr>
          <a:xfrm>
            <a:off x="696000" y="1399540"/>
            <a:ext cx="10800000" cy="756920"/>
          </a:xfrm>
          <a:prstGeom prst="rect">
            <a:avLst/>
          </a:prstGeom>
          <a:gradFill>
            <a:gsLst>
              <a:gs pos="1000">
                <a:srgbClr val="1183ED">
                  <a:alpha val="56000"/>
                </a:srgbClr>
              </a:gs>
              <a:gs pos="72000">
                <a:srgbClr val="062A85">
                  <a:alpha val="19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896620" y="1529715"/>
            <a:ext cx="105797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gradFill>
                  <a:gsLst>
                    <a:gs pos="0">
                      <a:srgbClr val="69E9F1"/>
                    </a:gs>
                    <a:gs pos="100000">
                      <a:srgbClr val="1183ED"/>
                    </a:gs>
                  </a:gsLst>
                  <a:lin ang="5400000" scaled="0"/>
                </a:gra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Надежность деталей: задняя ось, кузов, тормоза и другие системы - это продукция известных зарубежных поставщиков с превосходной надежностью, гарантирующей высокий коэффициент использования.</a:t>
            </a:r>
            <a:endParaRPr lang="en-US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6" name="PA_文本框 4"/>
          <p:cNvSpPr txBox="1"/>
          <p:nvPr>
            <p:custDataLst>
              <p:tags r:id="rId1"/>
            </p:custDataLst>
          </p:nvPr>
        </p:nvSpPr>
        <p:spPr>
          <a:xfrm>
            <a:off x="387350" y="314960"/>
            <a:ext cx="59118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6000" dirty="0">
                <a:ln w="15875">
                  <a:gradFill>
                    <a:gsLst>
                      <a:gs pos="99000">
                        <a:srgbClr val="1183ED">
                          <a:alpha val="0"/>
                        </a:srgbClr>
                      </a:gs>
                      <a:gs pos="57000">
                        <a:srgbClr val="1183ED">
                          <a:alpha val="70000"/>
                        </a:srgbClr>
                      </a:gs>
                      <a:gs pos="0">
                        <a:srgbClr val="69E9F1"/>
                      </a:gs>
                    </a:gsLst>
                    <a:lin ang="2700000" scaled="1"/>
                  </a:gradFill>
                </a:ln>
                <a:noFill/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</a:rPr>
              <a:t>R</a:t>
            </a:r>
          </a:p>
        </p:txBody>
      </p:sp>
      <p:sp>
        <p:nvSpPr>
          <p:cNvPr id="44" name="PA_文本框 4"/>
          <p:cNvSpPr txBox="1"/>
          <p:nvPr>
            <p:custDataLst>
              <p:tags r:id="rId2"/>
            </p:custDataLst>
          </p:nvPr>
        </p:nvSpPr>
        <p:spPr>
          <a:xfrm>
            <a:off x="474345" y="617855"/>
            <a:ext cx="4543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dirty="0">
                <a:solidFill>
                  <a:schemeClr val="bg1"/>
                </a:solidFill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</a:rPr>
              <a:t>Надежность </a:t>
            </a:r>
            <a:r>
              <a:rPr lang="ru-RU" sz="3200" dirty="0" err="1">
                <a:solidFill>
                  <a:schemeClr val="bg1"/>
                </a:solidFill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</a:rPr>
              <a:t>компанент</a:t>
            </a:r>
            <a:endParaRPr lang="en-US" sz="2400" dirty="0">
              <a:ln>
                <a:noFill/>
              </a:ln>
              <a:solidFill>
                <a:schemeClr val="bg1"/>
              </a:solidFill>
              <a:latin typeface="Impact" panose="020B0806030902050204" charset="0"/>
              <a:ea typeface="微软雅黑" panose="020B0503020204020204" pitchFamily="34" charset="-122"/>
              <a:cs typeface="Impact" panose="020B0806030902050204" charset="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96000" y="2226945"/>
            <a:ext cx="10800000" cy="1221740"/>
          </a:xfrm>
          <a:prstGeom prst="rect">
            <a:avLst/>
          </a:prstGeom>
          <a:gradFill>
            <a:gsLst>
              <a:gs pos="1000">
                <a:srgbClr val="1183ED">
                  <a:alpha val="56000"/>
                </a:srgbClr>
              </a:gs>
              <a:gs pos="72000">
                <a:srgbClr val="062A85">
                  <a:alpha val="19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PA_矩形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93445" y="1729740"/>
            <a:ext cx="10459085" cy="188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Char char="l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Аккумуляторы производятся компанией CATL, лидером в производстве аккумуляторных батарей в Китае. Они разработаны с использованием различных передовых технологий, таких как многоцелевое энергопотребление, длительный срок службы и автоматический контроль температуры, что обеспечивает беспроблемное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передвижение.Двигатель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с постоянными магнитами класса EH+ (на 2 класса выше, чем у конкурентов) разработан с двойной защитой от коррозии алюминий + эпоксидная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смола;Датчики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 положения и скорости TAMAGAWA ; подшипник: SKF, Швеция; изоляционная краска, эмалированная проволока, изолирующий слой: DuPont, Америка; вал: материалы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CrNiMo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, соответствующие американским стандартам, плюс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карбонитрирование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, гарантирующее вечную работу вала.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9BEAB4AA-F7BD-4C18-AD75-52313CFE4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829" y="37754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摄图网_400164378_创意空间背景（非企业商用）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00" y="877570"/>
            <a:ext cx="12344400" cy="598297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-62547" y="877570"/>
            <a:ext cx="12317095" cy="6038215"/>
          </a:xfrm>
          <a:prstGeom prst="rect">
            <a:avLst/>
          </a:prstGeom>
          <a:gradFill>
            <a:gsLst>
              <a:gs pos="0">
                <a:srgbClr val="0D97FF">
                  <a:alpha val="41000"/>
                </a:srgbClr>
              </a:gs>
              <a:gs pos="32000">
                <a:srgbClr val="012D4D">
                  <a:alpha val="72000"/>
                  <a:lumMod val="85000"/>
                  <a:lumOff val="15000"/>
                </a:srgbClr>
              </a:gs>
              <a:gs pos="89000">
                <a:schemeClr val="accent6"/>
              </a:gs>
              <a:gs pos="67000">
                <a:srgbClr val="034373">
                  <a:lumMod val="61000"/>
                  <a:alpha val="100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96000" y="1330325"/>
            <a:ext cx="10800000" cy="4923155"/>
          </a:xfrm>
          <a:prstGeom prst="rect">
            <a:avLst/>
          </a:prstGeom>
          <a:gradFill>
            <a:gsLst>
              <a:gs pos="0">
                <a:srgbClr val="0D97FF">
                  <a:alpha val="41000"/>
                </a:srgbClr>
              </a:gs>
              <a:gs pos="100000">
                <a:srgbClr val="144F98">
                  <a:alpha val="4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5170170" y="4487545"/>
            <a:ext cx="4817745" cy="1492250"/>
            <a:chOff x="8822" y="6698"/>
            <a:chExt cx="9578" cy="330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22" y="6698"/>
              <a:ext cx="2457" cy="330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58" y="6698"/>
              <a:ext cx="2422" cy="330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550" y="6698"/>
              <a:ext cx="2563" cy="330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68" y="6699"/>
              <a:ext cx="2332" cy="330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31" b="87631" l="364" r="92965">
                        <a14:backgroundMark x1="36750" y1="83347" x2="65373" y2="691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8035" y="1951990"/>
            <a:ext cx="2323465" cy="2121535"/>
          </a:xfrm>
          <a:prstGeom prst="rect">
            <a:avLst/>
          </a:prstGeom>
        </p:spPr>
      </p:pic>
      <p:pic>
        <p:nvPicPr>
          <p:cNvPr id="9" name="图片 8" descr="7b0a20202020227069636672616d65646573223a20222670666d36323734363236372626737074313535262662647431303026267764743235353026220a7d0a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/>
                </a14:imgProps>
              </a:ext>
            </a:extLst>
          </a:blip>
          <a:srcRect/>
          <a:stretch>
            <a:fillRect/>
          </a:stretch>
        </p:blipFill>
        <p:spPr>
          <a:xfrm>
            <a:off x="1854200" y="4450080"/>
            <a:ext cx="2437765" cy="1528445"/>
          </a:xfrm>
          <a:prstGeom prst="rect">
            <a:avLst/>
          </a:prstGeom>
        </p:spPr>
      </p:pic>
      <p:sp>
        <p:nvSpPr>
          <p:cNvPr id="10" name="PA_矩形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026025" y="1576070"/>
            <a:ext cx="6099175" cy="184480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l" rtl="0">
              <a:lnSpc>
                <a:spcPct val="120000"/>
              </a:lnSpc>
              <a:spcBef>
                <a:spcPct val="0"/>
              </a:spcBef>
              <a:buNone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 rtl="0">
              <a:lnSpc>
                <a:spcPct val="120000"/>
              </a:lnSpc>
              <a:spcBef>
                <a:spcPct val="0"/>
              </a:spcBef>
              <a:buNone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 rtl="0">
              <a:lnSpc>
                <a:spcPct val="120000"/>
              </a:lnSpc>
              <a:spcBef>
                <a:spcPct val="0"/>
              </a:spcBef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●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При разработке электронного блока управления (VCU) компания AUTOSAR использовала передовую архитектура для автомобильного программного обеспечения. Электронный блок правления (VCU) успешно прошел сертификацию функциональной безопасности в соответствии с международными инновационными </a:t>
            </a:r>
            <a:r>
              <a:rPr lang="ru-RU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технологиями.Высокая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надежность.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 rtl="0">
              <a:lnSpc>
                <a:spcPct val="120000"/>
              </a:lnSpc>
              <a:spcBef>
                <a:spcPct val="0"/>
              </a:spcBef>
              <a:buNone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PA_矩形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34915" y="2927985"/>
            <a:ext cx="6099810" cy="166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l" rtl="0">
              <a:lnSpc>
                <a:spcPct val="120000"/>
              </a:lnSpc>
              <a:spcBef>
                <a:spcPct val="0"/>
              </a:spcBef>
              <a:buNone/>
            </a:pP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algn="l" rtl="0">
              <a:lnSpc>
                <a:spcPct val="120000"/>
              </a:lnSpc>
              <a:spcBef>
                <a:spcPct val="0"/>
              </a:spcBef>
              <a:buNone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indent="0" algn="l" rtl="0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None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●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Пройдены испытания на надежность, механические характеристики, электрические характеристики и электромагнитную совместимость.</a:t>
            </a:r>
          </a:p>
          <a:p>
            <a:pPr indent="0" algn="l" rtl="0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None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● Тестовый пробег различных моделей превышает 300 000 км.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0" algn="l" rtl="0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None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0" algn="l" rtl="0">
              <a:lnSpc>
                <a:spcPct val="120000"/>
              </a:lnSpc>
              <a:spcBef>
                <a:spcPct val="0"/>
              </a:spcBef>
              <a:buFont typeface="Wingdings" panose="05000000000000000000" charset="0"/>
              <a:buNone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 flipH="1">
            <a:off x="5132070" y="1624330"/>
            <a:ext cx="76200" cy="327660"/>
          </a:xfrm>
          <a:prstGeom prst="rect">
            <a:avLst/>
          </a:prstGeom>
          <a:gradFill>
            <a:gsLst>
              <a:gs pos="1000">
                <a:srgbClr val="00FFFF"/>
              </a:gs>
              <a:gs pos="93000">
                <a:srgbClr val="1183ED"/>
              </a:gs>
              <a:gs pos="52000">
                <a:srgbClr val="055BBB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5225415" y="1623695"/>
            <a:ext cx="5771515" cy="323215"/>
          </a:xfrm>
          <a:prstGeom prst="rect">
            <a:avLst/>
          </a:prstGeom>
          <a:gradFill>
            <a:gsLst>
              <a:gs pos="0">
                <a:srgbClr val="1183ED">
                  <a:alpha val="77000"/>
                </a:srgbClr>
              </a:gs>
              <a:gs pos="100000">
                <a:srgbClr val="062A85">
                  <a:alpha val="0"/>
                </a:srgbClr>
              </a:gs>
            </a:gsLst>
            <a:lin ang="5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sp>
        <p:nvSpPr>
          <p:cNvPr id="16" name="PA_文本框 4"/>
          <p:cNvSpPr txBox="1"/>
          <p:nvPr>
            <p:custDataLst>
              <p:tags r:id="rId3"/>
            </p:custDataLst>
          </p:nvPr>
        </p:nvSpPr>
        <p:spPr>
          <a:xfrm>
            <a:off x="474345" y="617855"/>
            <a:ext cx="4898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ru-RU" sz="2400" dirty="0">
                <a:ln>
                  <a:noFill/>
                </a:ln>
                <a:solidFill>
                  <a:schemeClr val="bg1"/>
                </a:solidFill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  <a:sym typeface="+mn-ea"/>
              </a:rPr>
              <a:t>Электронный блок управления </a:t>
            </a:r>
            <a:r>
              <a:rPr lang="en-US" sz="2400" dirty="0">
                <a:solidFill>
                  <a:schemeClr val="bg1"/>
                </a:solidFill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  <a:sym typeface="+mn-ea"/>
              </a:rPr>
              <a:t>VCU</a:t>
            </a:r>
            <a:endParaRPr lang="en-US" sz="2400" dirty="0">
              <a:ln>
                <a:noFill/>
              </a:ln>
              <a:solidFill>
                <a:schemeClr val="bg1"/>
              </a:solidFill>
              <a:latin typeface="Impact" panose="020B0806030902050204" charset="0"/>
              <a:ea typeface="微软雅黑" panose="020B0503020204020204" pitchFamily="34" charset="-122"/>
              <a:cs typeface="Impact" panose="020B080603090205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273675" y="1623695"/>
            <a:ext cx="2266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В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ысокая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стабильность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algn="l" rtl="0"/>
            <a:endParaRPr lang="en-US" altLang="en-US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 flipH="1">
            <a:off x="5132070" y="2994541"/>
            <a:ext cx="76200" cy="327660"/>
          </a:xfrm>
          <a:prstGeom prst="rect">
            <a:avLst/>
          </a:prstGeom>
          <a:gradFill>
            <a:gsLst>
              <a:gs pos="1000">
                <a:srgbClr val="00FFFF"/>
              </a:gs>
              <a:gs pos="93000">
                <a:srgbClr val="1183ED"/>
              </a:gs>
              <a:gs pos="52000">
                <a:srgbClr val="055BBB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228590" y="2994660"/>
            <a:ext cx="5771515" cy="323016"/>
          </a:xfrm>
          <a:prstGeom prst="rect">
            <a:avLst/>
          </a:prstGeom>
          <a:gradFill>
            <a:gsLst>
              <a:gs pos="1000">
                <a:srgbClr val="1183ED">
                  <a:alpha val="77000"/>
                </a:srgbClr>
              </a:gs>
              <a:gs pos="100000">
                <a:srgbClr val="062A85">
                  <a:alpha val="0"/>
                </a:srgbClr>
              </a:gs>
            </a:gsLst>
            <a:lin ang="5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255260" y="3012440"/>
            <a:ext cx="140906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rtl="0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Высокая надежность</a:t>
            </a:r>
            <a:endParaRPr lang="en-US" altLang="en-US" sz="1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1553D4A4-9810-4D43-98EB-949354704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756" y="69186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摄图网_500787641_建筑空间通道背景（非企业商用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85" y="877570"/>
            <a:ext cx="12321540" cy="60388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-62547" y="877570"/>
            <a:ext cx="12317095" cy="6038215"/>
          </a:xfrm>
          <a:prstGeom prst="rect">
            <a:avLst/>
          </a:prstGeom>
          <a:gradFill>
            <a:gsLst>
              <a:gs pos="1000">
                <a:srgbClr val="0D97FF">
                  <a:alpha val="65000"/>
                </a:srgbClr>
              </a:gs>
              <a:gs pos="26000">
                <a:srgbClr val="012D4D">
                  <a:alpha val="85000"/>
                  <a:lumMod val="85000"/>
                  <a:lumOff val="15000"/>
                </a:srgbClr>
              </a:gs>
              <a:gs pos="89000">
                <a:schemeClr val="accent6"/>
              </a:gs>
              <a:gs pos="54000">
                <a:srgbClr val="034373">
                  <a:lumMod val="61000"/>
                  <a:alpha val="100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96000" y="1466850"/>
            <a:ext cx="10800000" cy="2406015"/>
          </a:xfrm>
          <a:prstGeom prst="rect">
            <a:avLst/>
          </a:prstGeom>
          <a:gradFill>
            <a:gsLst>
              <a:gs pos="0">
                <a:srgbClr val="0D97FF">
                  <a:alpha val="41000"/>
                </a:srgbClr>
              </a:gs>
              <a:gs pos="100000">
                <a:srgbClr val="144F98">
                  <a:alpha val="4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2185" y="1674495"/>
            <a:ext cx="8583295" cy="20256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61525" y="1674495"/>
            <a:ext cx="1528445" cy="1930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245090" y="3364865"/>
            <a:ext cx="945515" cy="226591"/>
          </a:xfrm>
          <a:prstGeom prst="rect">
            <a:avLst/>
          </a:prstGeom>
          <a:gradFill>
            <a:gsLst>
              <a:gs pos="0">
                <a:srgbClr val="144F98"/>
              </a:gs>
              <a:gs pos="100000">
                <a:srgbClr val="1183ED"/>
              </a:gs>
            </a:gsLst>
            <a:lin ang="16200000" scaled="0"/>
          </a:gradFill>
        </p:spPr>
        <p:txBody>
          <a:bodyPr wrap="square" lIns="36000" tIns="36000" rIns="36000" bIns="36000" rtlCol="0">
            <a:spAutoFit/>
          </a:bodyPr>
          <a:lstStyle/>
          <a:p>
            <a:pPr algn="ctr" defTabSz="457200" rtl="0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Б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ассейн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8810" y="4076700"/>
            <a:ext cx="10904855" cy="28050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Автоматическое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 производственное оборудование и интеллектуальное испытательное оборудование обеспечивают высокое качество грузовых автомобилей.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l" rtl="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Для технологического контроля имеется 19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этапов контроля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качества, 14 комплектов специального инспекционного оборудования и 883 элемента технологического контроля,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которые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охватывают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функциональные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тесты, такие как тест на соответствие требованиям защиты окружающей среды, </a:t>
            </a:r>
            <a:r>
              <a:rPr lang="en-US" altLang="zh-CN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статический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функциональный тест, тест на безопасность и тест на зарядку переменным током в </a:t>
            </a:r>
            <a:r>
              <a:rPr lang="ru-RU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заданном </a:t>
            </a:r>
            <a:r>
              <a:rPr lang="en-US" altLang="zh-CN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диапазоне</a:t>
            </a:r>
            <a:r>
              <a:rPr lang="ru-RU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, включая VCU,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двигатель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, тяговую батарею и т. д., которые соответствуют требованиям проверки и контроля для электромобилей</a:t>
            </a:r>
          </a:p>
          <a:p>
            <a:pPr algn="l" rtl="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Линия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испытани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я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дождем: весь автомобиль подвергается испытанию под дождем на 360° с использованием в общей сложности 204 водяных форсунок и интенсивностью дождя ≥ 25 л/мин・㎡ в течение более 6 минут, что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является</a:t>
            </a:r>
            <a:r>
              <a:rPr lang="en-US" altLang="zh-CN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самый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строги</a:t>
            </a:r>
            <a:r>
              <a:rPr lang="ru-RU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м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тест</a:t>
            </a:r>
            <a:r>
              <a:rPr lang="ru-RU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ом</a:t>
            </a:r>
            <a:r>
              <a:rPr lang="en-US" altLang="zh-CN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на водонепроницаемость для автомобилей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algn="l" rtl="0">
              <a:lnSpc>
                <a:spcPct val="120000"/>
              </a:lnSpc>
              <a:buFont typeface="Wingdings" panose="05000000000000000000" charset="0"/>
              <a:buChar char="l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Дорожные испытания: всесторонние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проверки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 транспортного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средства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проводятся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в 16 видах дорожных условий; для транспортных средств на новой энергии создан заболоченный участок дороги, чтобы гарантировать, что батареи чисто электрических транспортных средств соответствуют стандартам безопасности.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0065" y="2409825"/>
            <a:ext cx="1296035" cy="219075"/>
          </a:xfrm>
          <a:prstGeom prst="rect">
            <a:avLst/>
          </a:prstGeom>
          <a:gradFill>
            <a:gsLst>
              <a:gs pos="0">
                <a:srgbClr val="144F98"/>
              </a:gs>
              <a:gs pos="100000">
                <a:srgbClr val="1183ED"/>
              </a:gs>
            </a:gsLst>
            <a:lin ang="16200000" scaled="0"/>
          </a:gradFill>
        </p:spPr>
        <p:txBody>
          <a:bodyPr wrap="square" lIns="0" tIns="0" rIns="0" bIns="0" rtlCol="0">
            <a:noAutofit/>
          </a:bodyPr>
          <a:lstStyle/>
          <a:p>
            <a:pPr algn="ctr" rtl="0">
              <a:lnSpc>
                <a:spcPct val="12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Полосатая дорога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35122" y="2409825"/>
            <a:ext cx="1409343" cy="219075"/>
          </a:xfrm>
          <a:prstGeom prst="rect">
            <a:avLst/>
          </a:prstGeom>
          <a:gradFill>
            <a:gsLst>
              <a:gs pos="0">
                <a:srgbClr val="144F98"/>
              </a:gs>
              <a:gs pos="100000">
                <a:srgbClr val="1183ED"/>
              </a:gs>
            </a:gsLst>
            <a:lin ang="16200000" scaled="0"/>
          </a:gradFill>
        </p:spPr>
        <p:txBody>
          <a:bodyPr wrap="square" lIns="0" tIns="0" rIns="0" bIns="0" rtlCol="0">
            <a:noAutofit/>
          </a:bodyPr>
          <a:lstStyle/>
          <a:p>
            <a:pPr algn="ctr" rtl="0">
              <a:lnSpc>
                <a:spcPct val="120000"/>
              </a:lnSpc>
            </a:pP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Бельгийская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дорога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3012" y="2409825"/>
            <a:ext cx="1384578" cy="219075"/>
          </a:xfrm>
          <a:prstGeom prst="rect">
            <a:avLst/>
          </a:prstGeom>
          <a:gradFill>
            <a:gsLst>
              <a:gs pos="0">
                <a:srgbClr val="144F98"/>
              </a:gs>
              <a:gs pos="100000">
                <a:srgbClr val="1183ED"/>
              </a:gs>
            </a:gsLst>
            <a:lin ang="16200000" scaled="0"/>
          </a:gradFill>
        </p:spPr>
        <p:txBody>
          <a:bodyPr wrap="square" lIns="0" tIns="0" rIns="0" bIns="0" rtlCol="0">
            <a:noAutofit/>
          </a:bodyPr>
          <a:lstStyle/>
          <a:p>
            <a:pPr algn="ctr" rtl="0">
              <a:lnSpc>
                <a:spcPct val="120000"/>
              </a:lnSpc>
            </a:pP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Ухабистая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дорога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93318" y="2447814"/>
            <a:ext cx="952499" cy="200025"/>
          </a:xfrm>
          <a:prstGeom prst="rect">
            <a:avLst/>
          </a:prstGeom>
          <a:gradFill>
            <a:gsLst>
              <a:gs pos="0">
                <a:srgbClr val="144F98"/>
              </a:gs>
              <a:gs pos="100000">
                <a:srgbClr val="1183ED"/>
              </a:gs>
            </a:gsLst>
            <a:lin ang="16200000" scaled="0"/>
          </a:gradFill>
        </p:spPr>
        <p:txBody>
          <a:bodyPr wrap="square" lIns="0" tIns="0" rIns="0" bIns="0" rtlCol="0">
            <a:noAutofit/>
          </a:bodyPr>
          <a:lstStyle/>
          <a:p>
            <a:pPr algn="ctr" rtl="0">
              <a:lnSpc>
                <a:spcPct val="110000"/>
              </a:lnSpc>
            </a:pPr>
            <a:r>
              <a:rPr lang="en-US" sz="10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Склон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5993" y="3357245"/>
            <a:ext cx="2114868" cy="247650"/>
          </a:xfrm>
          <a:prstGeom prst="rect">
            <a:avLst/>
          </a:prstGeom>
          <a:gradFill>
            <a:gsLst>
              <a:gs pos="0">
                <a:srgbClr val="144F98"/>
              </a:gs>
              <a:gs pos="100000">
                <a:srgbClr val="1183ED"/>
              </a:gs>
            </a:gsLst>
            <a:lin ang="16200000" scaled="0"/>
          </a:gradFill>
        </p:spPr>
        <p:txBody>
          <a:bodyPr wrap="square" lIns="0" tIns="0" rIns="0" bIns="0" rtlCol="0">
            <a:noAutofit/>
          </a:bodyPr>
          <a:lstStyle/>
          <a:p>
            <a:pPr algn="ctr" rtl="0">
              <a:lnSpc>
                <a:spcPct val="14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Дорога с медленным торможением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7144" y="3356610"/>
            <a:ext cx="1967321" cy="238760"/>
          </a:xfrm>
          <a:prstGeom prst="rect">
            <a:avLst/>
          </a:prstGeom>
          <a:gradFill>
            <a:gsLst>
              <a:gs pos="0">
                <a:srgbClr val="144F98"/>
              </a:gs>
              <a:gs pos="100000">
                <a:srgbClr val="1183ED"/>
              </a:gs>
            </a:gsLst>
            <a:lin ang="16200000" scaled="0"/>
          </a:gradFill>
        </p:spPr>
        <p:txBody>
          <a:bodyPr wrap="square" lIns="0" tIns="0" rIns="0" bIns="0" rtlCol="0">
            <a:noAutofit/>
          </a:bodyPr>
          <a:lstStyle/>
          <a:p>
            <a:pPr algn="ctr" rtl="0">
              <a:lnSpc>
                <a:spcPct val="13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Дорога экстренного торможения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3012" y="3357245"/>
            <a:ext cx="1384578" cy="238125"/>
          </a:xfrm>
          <a:prstGeom prst="rect">
            <a:avLst/>
          </a:prstGeom>
          <a:gradFill>
            <a:gsLst>
              <a:gs pos="0">
                <a:srgbClr val="144F98"/>
              </a:gs>
              <a:gs pos="100000">
                <a:srgbClr val="1183ED"/>
              </a:gs>
            </a:gsLst>
            <a:lin ang="16200000" scaled="0"/>
          </a:gradFill>
        </p:spPr>
        <p:txBody>
          <a:bodyPr wrap="square" lIns="0" tIns="0" rIns="0" bIns="0" rtlCol="0">
            <a:noAutofit/>
          </a:bodyPr>
          <a:lstStyle/>
          <a:p>
            <a:pPr algn="ctr" rtl="0">
              <a:lnSpc>
                <a:spcPct val="130000"/>
              </a:lnSpc>
            </a:pP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Реверсивная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дорога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93874" y="3366135"/>
            <a:ext cx="1952081" cy="238760"/>
          </a:xfrm>
          <a:prstGeom prst="rect">
            <a:avLst/>
          </a:prstGeom>
          <a:gradFill>
            <a:gsLst>
              <a:gs pos="0">
                <a:srgbClr val="144F98"/>
              </a:gs>
              <a:gs pos="100000">
                <a:srgbClr val="1183ED"/>
              </a:gs>
            </a:gsLst>
            <a:lin ang="16200000" scaled="0"/>
          </a:gradFill>
        </p:spPr>
        <p:txBody>
          <a:bodyPr wrap="square" lIns="0" tIns="0" rIns="0" bIns="0" rtlCol="0">
            <a:noAutofit/>
          </a:bodyPr>
          <a:lstStyle/>
          <a:p>
            <a:pPr algn="ctr" rtl="0">
              <a:lnSpc>
                <a:spcPct val="130000"/>
              </a:lnSpc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Дорога проложена веревкой</a:t>
            </a:r>
          </a:p>
        </p:txBody>
      </p:sp>
      <p:sp>
        <p:nvSpPr>
          <p:cNvPr id="28" name="文本占位符 11"/>
          <p:cNvSpPr>
            <a:spLocks noGrp="1"/>
          </p:cNvSpPr>
          <p:nvPr/>
        </p:nvSpPr>
        <p:spPr>
          <a:xfrm>
            <a:off x="566338" y="680214"/>
            <a:ext cx="3600450" cy="55623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ru-RU" sz="2400" b="0" dirty="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Надежность и качество</a:t>
            </a:r>
            <a:endParaRPr lang="en-US" sz="2400" b="0" dirty="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1000100002" name="ODT_ATTR_LBL_LOGO">
            <a:extLst>
              <a:ext uri="{FF2B5EF4-FFF2-40B4-BE49-F238E27FC236}">
                <a16:creationId xmlns:a16="http://schemas.microsoft.com/office/drawing/2014/main" id="{B066AC4A-9A1C-4C10-800A-DAF9F276438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"/>
            <a:ext cx="316230" cy="179705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E634A24E-802B-46DD-B34D-7490B352A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194" y="36000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0" y="0"/>
            <a:ext cx="12192000" cy="6857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grpSp>
        <p:nvGrpSpPr>
          <p:cNvPr id="63" name="组合 62"/>
          <p:cNvGrpSpPr/>
          <p:nvPr userDrawn="1"/>
        </p:nvGrpSpPr>
        <p:grpSpPr>
          <a:xfrm>
            <a:off x="-76200" y="0"/>
            <a:ext cx="12329795" cy="897255"/>
            <a:chOff x="-120" y="0"/>
            <a:chExt cx="19417" cy="1413"/>
          </a:xfrm>
        </p:grpSpPr>
        <p:sp>
          <p:nvSpPr>
            <p:cNvPr id="64" name="矩形 63"/>
            <p:cNvSpPr/>
            <p:nvPr userDrawn="1"/>
          </p:nvSpPr>
          <p:spPr>
            <a:xfrm>
              <a:off x="-120" y="0"/>
              <a:ext cx="19417" cy="1413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5" name="图片 64" descr="logo-白色横版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6595" y="443"/>
              <a:ext cx="1975" cy="572"/>
            </a:xfrm>
            <a:prstGeom prst="rect">
              <a:avLst/>
            </a:prstGeom>
          </p:spPr>
        </p:pic>
      </p:grpSp>
      <p:sp>
        <p:nvSpPr>
          <p:cNvPr id="46" name="矩形 45"/>
          <p:cNvSpPr/>
          <p:nvPr/>
        </p:nvSpPr>
        <p:spPr>
          <a:xfrm>
            <a:off x="-70167" y="877570"/>
            <a:ext cx="12317095" cy="6038215"/>
          </a:xfrm>
          <a:prstGeom prst="rect">
            <a:avLst/>
          </a:prstGeom>
          <a:gradFill>
            <a:gsLst>
              <a:gs pos="0">
                <a:srgbClr val="0D97FF">
                  <a:alpha val="56000"/>
                </a:srgbClr>
              </a:gs>
              <a:gs pos="24000">
                <a:srgbClr val="012D4D">
                  <a:alpha val="95000"/>
                  <a:lumMod val="85000"/>
                  <a:lumOff val="15000"/>
                </a:srgbClr>
              </a:gs>
              <a:gs pos="89000">
                <a:schemeClr val="tx1">
                  <a:lumMod val="95000"/>
                  <a:lumOff val="5000"/>
                </a:schemeClr>
              </a:gs>
              <a:gs pos="54000">
                <a:srgbClr val="034373">
                  <a:lumMod val="61000"/>
                  <a:alpha val="100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object 23"/>
          <p:cNvSpPr txBox="1"/>
          <p:nvPr/>
        </p:nvSpPr>
        <p:spPr>
          <a:xfrm>
            <a:off x="5575588" y="2260921"/>
            <a:ext cx="2366423" cy="507831"/>
          </a:xfrm>
          <a:prstGeom prst="rect">
            <a:avLst/>
          </a:prstGeom>
          <a:ln w="9144">
            <a:noFill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387985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Times New Roman" panose="02020603050405020304"/>
              </a:rPr>
              <a:t>Испытательная лаборатория  для Электрических батарей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Times New Roman" panose="02020603050405020304"/>
              </a:rPr>
              <a:t>
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577399" y="2292095"/>
            <a:ext cx="2330052" cy="338554"/>
          </a:xfrm>
          <a:prstGeom prst="rect">
            <a:avLst/>
          </a:prstGeom>
          <a:ln w="9144">
            <a:noFill/>
          </a:ln>
        </p:spPr>
        <p:txBody>
          <a:bodyPr vert="horz" wrap="square" lIns="0" tIns="0" rIns="0" bIns="0" rtlCol="0" anchor="ctr" anchorCtr="0">
            <a:spAutoFit/>
          </a:bodyPr>
          <a:lstStyle/>
          <a:p>
            <a:pPr marL="377190"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Times New Roman" panose="02020603050405020304"/>
              </a:rPr>
              <a:t>Испытательная лаборатория для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Times New Roman" panose="02020603050405020304"/>
              </a:rPr>
              <a:t>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Times New Roman" panose="02020603050405020304"/>
              </a:rPr>
              <a:t>водородного транспорта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Times New Roman" panose="02020603050405020304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820702" y="2391338"/>
            <a:ext cx="2148586" cy="336042"/>
          </a:xfrm>
          <a:prstGeom prst="rect">
            <a:avLst/>
          </a:prstGeom>
          <a:ln w="9144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133350"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Times New Roman" panose="02020603050405020304"/>
              </a:rPr>
              <a:t>Интеллектуальная сеть и испытательная камера 
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Times New Roman" panose="02020603050405020304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90356" y="3589621"/>
            <a:ext cx="2226239" cy="350521"/>
          </a:xfrm>
          <a:prstGeom prst="rect">
            <a:avLst/>
          </a:prstGeom>
          <a:ln w="9144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367665" algn="l">
              <a:lnSpc>
                <a:spcPct val="100000"/>
              </a:lnSpc>
            </a:pPr>
            <a:r>
              <a:rPr lang="ru-RU" sz="1100" spc="-5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Times New Roman" panose="02020603050405020304"/>
              </a:rPr>
              <a:t>Испытательная лаборатория для проверки шумоизоляции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Times New Roman" panose="02020603050405020304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569964" y="3589621"/>
            <a:ext cx="1998919" cy="350521"/>
          </a:xfrm>
          <a:prstGeom prst="rect">
            <a:avLst/>
          </a:prstGeom>
          <a:ln w="9144">
            <a:noFill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marL="388620" algn="l">
              <a:lnSpc>
                <a:spcPct val="100000"/>
              </a:lnSpc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Times New Roman" panose="02020603050405020304"/>
              </a:rPr>
              <a:t>Лаборатория для испытаний системной части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Times New Roman" panose="02020603050405020304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685800" y="1435339"/>
            <a:ext cx="11070329" cy="2408142"/>
            <a:chOff x="1075" y="2354"/>
            <a:chExt cx="17768" cy="3865"/>
          </a:xfrm>
        </p:grpSpPr>
        <p:sp>
          <p:nvSpPr>
            <p:cNvPr id="19" name="object 19"/>
            <p:cNvSpPr/>
            <p:nvPr/>
          </p:nvSpPr>
          <p:spPr>
            <a:xfrm>
              <a:off x="1075" y="2354"/>
              <a:ext cx="8188" cy="386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9526" y="2374"/>
              <a:ext cx="2916" cy="132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2745" y="2374"/>
              <a:ext cx="2880" cy="135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5928" y="2374"/>
              <a:ext cx="2915" cy="133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9526" y="4418"/>
              <a:ext cx="2903" cy="135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 anchor="ctr" anchorCtr="0">
              <a:noAutofit/>
            </a:bodyPr>
            <a:lstStyle/>
            <a:p>
              <a:endParaRPr dirty="0"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2732" y="4418"/>
              <a:ext cx="2892" cy="135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 anchor="ctr" anchorCtr="0">
              <a:noAutofit/>
            </a:bodyPr>
            <a:lstStyle/>
            <a:p>
              <a:endParaRPr dirty="0"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5927" y="4418"/>
              <a:ext cx="2903" cy="135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 anchor="ctr" anchorCtr="0">
              <a:noAutofit/>
            </a:bodyPr>
            <a:lstStyle/>
            <a:p>
              <a:endParaRPr dirty="0"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09600" y="4038600"/>
            <a:ext cx="3885565" cy="2152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u"/>
            </a:pPr>
            <a:r>
              <a:rPr lang="ru-RU" sz="14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Times New Roman" panose="02020603050405020304"/>
              </a:rPr>
              <a:t>Лаборатория новой энергии
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Times New Roman" panose="02020603050405020304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686435" y="4438650"/>
            <a:ext cx="11069320" cy="874395"/>
            <a:chOff x="1075" y="7478"/>
            <a:chExt cx="17987" cy="1586"/>
          </a:xfrm>
        </p:grpSpPr>
        <p:sp>
          <p:nvSpPr>
            <p:cNvPr id="33" name="object 33"/>
            <p:cNvSpPr/>
            <p:nvPr/>
          </p:nvSpPr>
          <p:spPr>
            <a:xfrm>
              <a:off x="1075" y="7478"/>
              <a:ext cx="2832" cy="158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4104" y="7478"/>
              <a:ext cx="2834" cy="15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7135" y="7478"/>
              <a:ext cx="2834" cy="158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0166" y="7478"/>
              <a:ext cx="2834" cy="158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3197" y="7478"/>
              <a:ext cx="2834" cy="158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6228" y="7478"/>
              <a:ext cx="2834" cy="158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endParaRPr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0006148" y="5326114"/>
            <a:ext cx="1741881" cy="553998"/>
          </a:xfrm>
          <a:prstGeom prst="rect">
            <a:avLst/>
          </a:prstGeom>
          <a:ln w="9144">
            <a:noFill/>
          </a:ln>
        </p:spPr>
        <p:txBody>
          <a:bodyPr vert="horz" wrap="square" lIns="0" tIns="0" rIns="0" bIns="0" rtlCol="0" anchor="ctr" anchorCtr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Times New Roman" panose="02020603050405020304"/>
              </a:rPr>
              <a:t>Сверхмощная экологическая камера
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Times New Roman" panose="02020603050405020304"/>
            </a:endParaRPr>
          </a:p>
        </p:txBody>
      </p:sp>
      <p:sp>
        <p:nvSpPr>
          <p:cNvPr id="54" name="PA_文本框 4"/>
          <p:cNvSpPr txBox="1"/>
          <p:nvPr>
            <p:custDataLst>
              <p:tags r:id="rId1"/>
            </p:custDataLst>
          </p:nvPr>
        </p:nvSpPr>
        <p:spPr>
          <a:xfrm>
            <a:off x="387350" y="314960"/>
            <a:ext cx="59118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ru-RU" sz="6000" dirty="0">
                <a:ln w="15875">
                  <a:gradFill>
                    <a:gsLst>
                      <a:gs pos="99000">
                        <a:srgbClr val="1183ED">
                          <a:alpha val="0"/>
                        </a:srgbClr>
                      </a:gs>
                      <a:gs pos="57000">
                        <a:srgbClr val="1183ED">
                          <a:alpha val="70000"/>
                        </a:srgbClr>
                      </a:gs>
                      <a:gs pos="0">
                        <a:srgbClr val="69E9F1"/>
                      </a:gs>
                    </a:gsLst>
                    <a:lin ang="2700000" scaled="1"/>
                  </a:gradFill>
                </a:ln>
                <a:noFill/>
                <a:latin typeface="Impact" panose="020B0806030902050204" charset="0"/>
                <a:ea typeface="微软雅黑" panose="020B0503020204020204" charset="-122"/>
                <a:cs typeface="Impact" panose="020B0806030902050204" charset="0"/>
              </a:rPr>
              <a:t>В</a:t>
            </a:r>
            <a:endParaRPr lang="en-US" sz="6000" dirty="0">
              <a:ln w="15875">
                <a:gradFill>
                  <a:gsLst>
                    <a:gs pos="99000">
                      <a:srgbClr val="1183ED">
                        <a:alpha val="0"/>
                      </a:srgbClr>
                    </a:gs>
                    <a:gs pos="57000">
                      <a:srgbClr val="1183ED">
                        <a:alpha val="70000"/>
                      </a:srgbClr>
                    </a:gs>
                    <a:gs pos="0">
                      <a:srgbClr val="69E9F1"/>
                    </a:gs>
                  </a:gsLst>
                  <a:lin ang="2700000" scaled="1"/>
                </a:gradFill>
              </a:ln>
              <a:noFill/>
              <a:latin typeface="Impact" panose="020B0806030902050204" charset="0"/>
              <a:ea typeface="微软雅黑" panose="020B0503020204020204" charset="-122"/>
              <a:cs typeface="Impact" panose="020B0806030902050204" charset="0"/>
            </a:endParaRPr>
          </a:p>
        </p:txBody>
      </p:sp>
      <p:sp>
        <p:nvSpPr>
          <p:cNvPr id="53" name="PA_文本框 4"/>
          <p:cNvSpPr txBox="1"/>
          <p:nvPr>
            <p:custDataLst>
              <p:tags r:id="rId2"/>
            </p:custDataLst>
          </p:nvPr>
        </p:nvSpPr>
        <p:spPr>
          <a:xfrm>
            <a:off x="550545" y="617855"/>
            <a:ext cx="8745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dirty="0">
                <a:ln>
                  <a:noFill/>
                </a:ln>
                <a:solidFill>
                  <a:schemeClr val="bg1"/>
                </a:solidFill>
                <a:latin typeface="Impact" panose="020B0806030902050204" charset="0"/>
                <a:ea typeface="微软雅黑" panose="020B0503020204020204" charset="-122"/>
                <a:cs typeface="Impact" panose="020B0806030902050204" charset="0"/>
                <a:sym typeface="Times New Roman" panose="02020603050405020304"/>
              </a:rPr>
              <a:t>Возможности тестирования и проверки мирового уровня</a:t>
            </a:r>
            <a:endParaRPr lang="en-US" dirty="0">
              <a:ln>
                <a:noFill/>
              </a:ln>
              <a:solidFill>
                <a:schemeClr val="bg1"/>
              </a:solidFill>
              <a:latin typeface="Impact" panose="020B0806030902050204" charset="0"/>
              <a:ea typeface="微软雅黑" panose="020B0503020204020204" charset="-122"/>
              <a:cs typeface="Impact" panose="020B080603090205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2A1EDB-2DF6-21A3-A506-4AEBA1633894}"/>
              </a:ext>
            </a:extLst>
          </p:cNvPr>
          <p:cNvSpPr txBox="1"/>
          <p:nvPr/>
        </p:nvSpPr>
        <p:spPr>
          <a:xfrm>
            <a:off x="8123863" y="5326114"/>
            <a:ext cx="1738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Times New Roman" panose="02020603050405020304"/>
              </a:rPr>
              <a:t>Лаборатория для тестирования аккумуляторов</a:t>
            </a:r>
            <a:endParaRPr lang="ru-RU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F71EB-9D85-9278-50E2-042F663062A8}"/>
              </a:ext>
            </a:extLst>
          </p:cNvPr>
          <p:cNvSpPr txBox="1"/>
          <p:nvPr/>
        </p:nvSpPr>
        <p:spPr>
          <a:xfrm>
            <a:off x="4415799" y="5326114"/>
            <a:ext cx="1738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Times New Roman" panose="02020603050405020304"/>
              </a:rPr>
              <a:t>Лаборатория для обзора прототипов автомобиля</a:t>
            </a:r>
            <a:endParaRPr lang="ru-RU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D9AE9B-4D12-D81A-19C3-328ACD9CDA60}"/>
              </a:ext>
            </a:extLst>
          </p:cNvPr>
          <p:cNvSpPr txBox="1"/>
          <p:nvPr/>
        </p:nvSpPr>
        <p:spPr>
          <a:xfrm>
            <a:off x="6120629" y="5326114"/>
            <a:ext cx="1807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algn="ctr">
              <a:lnSpc>
                <a:spcPct val="100000"/>
              </a:lnSpc>
            </a:pPr>
            <a:r>
              <a:rPr lang="ru-RU" sz="1200" spc="-5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Times New Roman" panose="02020603050405020304"/>
              </a:rPr>
              <a:t>Лаборатория для тестирования аппаратного обеспечения </a:t>
            </a:r>
            <a:endParaRPr lang="en-US" sz="1200" spc="-5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Times New Roman" panose="020206030504050203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E8C49-0E28-7BD1-2382-76D318158A94}"/>
              </a:ext>
            </a:extLst>
          </p:cNvPr>
          <p:cNvSpPr txBox="1"/>
          <p:nvPr/>
        </p:nvSpPr>
        <p:spPr>
          <a:xfrm>
            <a:off x="2550501" y="5326114"/>
            <a:ext cx="1738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Times New Roman" panose="02020603050405020304"/>
              </a:rPr>
              <a:t>Испытательный стенд для двигателей мощностью 165 кВт</a:t>
            </a:r>
            <a:endParaRPr lang="ru-RU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01771-F3E1-14D2-70B3-17EF0CD31D45}"/>
              </a:ext>
            </a:extLst>
          </p:cNvPr>
          <p:cNvSpPr txBox="1"/>
          <p:nvPr/>
        </p:nvSpPr>
        <p:spPr>
          <a:xfrm>
            <a:off x="679009" y="5326114"/>
            <a:ext cx="1750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Times New Roman" panose="02020603050405020304"/>
              </a:rPr>
              <a:t>Испытательный стенд для двигателей мощностью 300 кВт</a:t>
            </a:r>
            <a:endParaRPr lang="ru-RU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B2C505-9E76-0043-E39A-F3C54C8A25AF}"/>
              </a:ext>
            </a:extLst>
          </p:cNvPr>
          <p:cNvSpPr txBox="1"/>
          <p:nvPr/>
        </p:nvSpPr>
        <p:spPr>
          <a:xfrm>
            <a:off x="9886325" y="3589621"/>
            <a:ext cx="1861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Times New Roman" panose="02020603050405020304"/>
              </a:rPr>
              <a:t>Поле для проведения тестов</a:t>
            </a:r>
            <a:endParaRPr lang="ru-RU" sz="1100" dirty="0"/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B4095E56-1F1F-4FDA-A5C0-AA8F9D266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051" y="48259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摄图网_500787641_建筑空间通道背景（非企业商用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900" y="876935"/>
            <a:ext cx="12321540" cy="603885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-88900" y="877570"/>
            <a:ext cx="12343765" cy="6038215"/>
          </a:xfrm>
          <a:prstGeom prst="rect">
            <a:avLst/>
          </a:prstGeom>
          <a:gradFill>
            <a:gsLst>
              <a:gs pos="0">
                <a:srgbClr val="0D97FF">
                  <a:alpha val="63000"/>
                </a:srgbClr>
              </a:gs>
              <a:gs pos="26000">
                <a:srgbClr val="012D4D">
                  <a:alpha val="82000"/>
                  <a:lumMod val="85000"/>
                  <a:lumOff val="15000"/>
                </a:srgbClr>
              </a:gs>
              <a:gs pos="100000">
                <a:schemeClr val="accent6"/>
              </a:gs>
              <a:gs pos="51000">
                <a:srgbClr val="034373">
                  <a:lumMod val="61000"/>
                  <a:alpha val="100000"/>
                </a:srgbClr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4" name="矩形 83"/>
          <p:cNvSpPr/>
          <p:nvPr/>
        </p:nvSpPr>
        <p:spPr>
          <a:xfrm>
            <a:off x="562610" y="919480"/>
            <a:ext cx="11037570" cy="12924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indent="0" algn="just">
              <a:lnSpc>
                <a:spcPct val="120000"/>
              </a:lnSpc>
              <a:buFont typeface="Wingdings" panose="05000000000000000000" pitchFamily="2" charset="2"/>
              <a:buNone/>
            </a:pP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71450" lvl="0" indent="-171450"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endParaRPr lang="en-US" sz="1100" b="1" dirty="0">
              <a:gradFill>
                <a:gsLst>
                  <a:gs pos="0">
                    <a:srgbClr val="69E9F1"/>
                  </a:gs>
                  <a:gs pos="100000">
                    <a:srgbClr val="1183ED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71450" lvl="0" indent="-171450"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Задняя ось, кузов, тормоза и другие системы - это продукция известных зарубежных поставщиков с превосходной надежностью, гарантирующей высокий коэффициент использования.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71450" lvl="0" indent="-171450"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71450" lvl="0" indent="-171450"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разгона от 0 до 50 км/ч составляет всего 8 секунд, максимальная скорость автомобиля составляет 95 км/ч, а </a:t>
            </a:r>
            <a:r>
              <a:rPr lang="ru-RU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градуируемость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может превышать 23%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6597132"/>
              </p:ext>
            </p:extLst>
          </p:nvPr>
        </p:nvGraphicFramePr>
        <p:xfrm>
          <a:off x="595086" y="2899410"/>
          <a:ext cx="10868252" cy="38889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1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5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64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99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Наименование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">
                          <a:srgbClr val="062A85">
                            <a:alpha val="73000"/>
                          </a:srgbClr>
                        </a:gs>
                        <a:gs pos="100000">
                          <a:srgbClr val="1183ED">
                            <a:alpha val="55000"/>
                          </a:srgbClr>
                        </a:gs>
                      </a:gsLst>
                      <a:lin ang="162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Двигатель с одним редуктором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">
                          <a:srgbClr val="062A85">
                            <a:alpha val="73000"/>
                          </a:srgbClr>
                        </a:gs>
                        <a:gs pos="100000">
                          <a:srgbClr val="1183ED">
                            <a:alpha val="55000"/>
                          </a:srgbClr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795"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Иллюстрация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</a:tcPr>
                </a:tc>
                <a:tc>
                  <a:txBody>
                    <a:bodyPr/>
                    <a:lstStyle/>
                    <a:p>
                      <a:pPr algn="l" rtl="0"/>
                      <a:endParaRPr lang="zh-CN" altLang="en-US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Спецификация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Тип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Синхронный двигатель с постоянным магнитом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Rated/peak torque</a:t>
                      </a: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142/300Nm</a:t>
                      </a: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Номинальный/пиковый крутящий момент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4300/12000rpm</a:t>
                      </a: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Мощность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/ 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пиковая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64/115kw</a:t>
                      </a: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Платформа напряжения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540VDC</a:t>
                      </a: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Соотношение скоростей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3.045</a:t>
                      </a: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731">
                <a:tc rowSpan="3"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Представление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Максимальная скорость транспортного средства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95 км/ч (при соотношении скоростей 5,125)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Градуируемость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8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время разгона от 0 до 50 км/ч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 секунд при полной нагрузке</a:t>
                      </a:r>
                      <a:endParaRPr lang="en-US" sz="9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T="60960" marB="60960" anchor="ctr">
                    <a:lnL w="12700">
                      <a:solidFill>
                        <a:srgbClr val="0070C0"/>
                      </a:solidFill>
                      <a:prstDash val="sysDot"/>
                    </a:lnL>
                    <a:lnR w="12700">
                      <a:solidFill>
                        <a:srgbClr val="0070C0"/>
                      </a:solidFill>
                      <a:prstDash val="sysDot"/>
                    </a:lnR>
                    <a:lnT w="12700">
                      <a:solidFill>
                        <a:srgbClr val="0070C0"/>
                      </a:solidFill>
                      <a:prstDash val="sysDot"/>
                    </a:lnT>
                    <a:lnB w="12700">
                      <a:solidFill>
                        <a:srgbClr val="0070C0"/>
                      </a:solidFill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14" name="组合 13"/>
          <p:cNvGrpSpPr/>
          <p:nvPr/>
        </p:nvGrpSpPr>
        <p:grpSpPr>
          <a:xfrm>
            <a:off x="6513830" y="3301365"/>
            <a:ext cx="3079750" cy="891540"/>
            <a:chOff x="4434214" y="1158023"/>
            <a:chExt cx="3365940" cy="73295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4214" y="1158024"/>
              <a:ext cx="1249537" cy="73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8983" y="1158023"/>
              <a:ext cx="1231171" cy="726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3751" y="1158024"/>
              <a:ext cx="885213" cy="726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8152649" y="3368692"/>
            <a:ext cx="246507" cy="100012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5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Sensor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51072" y="3416317"/>
            <a:ext cx="316981" cy="100012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5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Reducer cover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51072" y="3544333"/>
            <a:ext cx="316981" cy="100012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5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Sensor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51072" y="3664539"/>
            <a:ext cx="316981" cy="100012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5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Fluted disc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51072" y="3785301"/>
            <a:ext cx="316981" cy="100012"/>
          </a:xfrm>
          <a:prstGeom prst="rect">
            <a:avLst/>
          </a:prstGeom>
          <a:solidFill>
            <a:srgbClr val="D9D9D9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50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Output gear</a:t>
            </a:r>
          </a:p>
        </p:txBody>
      </p:sp>
      <p:sp>
        <p:nvSpPr>
          <p:cNvPr id="25" name="PA_文本框 4"/>
          <p:cNvSpPr txBox="1"/>
          <p:nvPr>
            <p:custDataLst>
              <p:tags r:id="rId2"/>
            </p:custDataLst>
          </p:nvPr>
        </p:nvSpPr>
        <p:spPr>
          <a:xfrm>
            <a:off x="311150" y="271145"/>
            <a:ext cx="59118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6000" dirty="0">
                <a:ln w="15875">
                  <a:gradFill>
                    <a:gsLst>
                      <a:gs pos="99000">
                        <a:srgbClr val="1183ED">
                          <a:alpha val="0"/>
                        </a:srgbClr>
                      </a:gs>
                      <a:gs pos="57000">
                        <a:srgbClr val="1183ED">
                          <a:alpha val="70000"/>
                        </a:srgbClr>
                      </a:gs>
                      <a:gs pos="0">
                        <a:srgbClr val="69E9F1"/>
                      </a:gs>
                    </a:gsLst>
                    <a:lin ang="2700000" scaled="1"/>
                  </a:gradFill>
                </a:ln>
                <a:noFill/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</a:rPr>
              <a:t>R</a:t>
            </a:r>
          </a:p>
        </p:txBody>
      </p:sp>
      <p:sp>
        <p:nvSpPr>
          <p:cNvPr id="28" name="文本占位符 11"/>
          <p:cNvSpPr>
            <a:spLocks noGrp="1"/>
          </p:cNvSpPr>
          <p:nvPr/>
        </p:nvSpPr>
        <p:spPr>
          <a:xfrm>
            <a:off x="375837" y="613539"/>
            <a:ext cx="4936392" cy="55623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0" dirty="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Надежность </a:t>
            </a:r>
            <a:r>
              <a:rPr lang="ru-RU" sz="3200" b="0" dirty="0" err="1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rPr>
              <a:t>компанент</a:t>
            </a:r>
            <a:endParaRPr lang="en-US" sz="2400" b="0" dirty="0">
              <a:solidFill>
                <a:schemeClr val="bg1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24" name="矩形 23"/>
          <p:cNvSpPr/>
          <p:nvPr/>
        </p:nvSpPr>
        <p:spPr>
          <a:xfrm flipH="1" flipV="1">
            <a:off x="696000" y="2822575"/>
            <a:ext cx="10800000" cy="76200"/>
          </a:xfrm>
          <a:prstGeom prst="rect">
            <a:avLst/>
          </a:prstGeom>
          <a:gradFill>
            <a:gsLst>
              <a:gs pos="1000">
                <a:srgbClr val="00FFFF"/>
              </a:gs>
              <a:gs pos="93000">
                <a:srgbClr val="1183ED"/>
              </a:gs>
              <a:gs pos="52000">
                <a:srgbClr val="055BBB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965F2EC3-F902-4A32-B0B1-BD400AA99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104" y="0"/>
            <a:ext cx="797791" cy="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ccb4b61-e4c0-4678-98fc-06be4707802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310,&quot;width&quot;:1410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e70fd27-5a01-4692-82ee-ef30a8f79789}"/>
  <p:tag name="TABLE_ENDDRAG_ORIGIN_RECT" val="872*101"/>
  <p:tag name="TABLE_ENDDRAG_RECT" val="44*119*872*10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432,&quot;width&quot;:6000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主题1">
  <a:themeElements>
    <a:clrScheme name="自定义 8">
      <a:dk1>
        <a:srgbClr val="000000"/>
      </a:dk1>
      <a:lt1>
        <a:srgbClr val="FFFFFF"/>
      </a:lt1>
      <a:dk2>
        <a:srgbClr val="999DA0"/>
      </a:dk2>
      <a:lt2>
        <a:srgbClr val="BCBEC0"/>
      </a:lt2>
      <a:accent1>
        <a:srgbClr val="4698CB"/>
      </a:accent1>
      <a:accent2>
        <a:srgbClr val="4FB6C4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3264"/>
      </a:hlink>
      <a:folHlink>
        <a:srgbClr val="000000"/>
      </a:folHlink>
    </a:clrScheme>
    <a:fontScheme name="主题标准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Mu</Template>
  <TotalTime>446</TotalTime>
  <Words>1838</Words>
  <Application>Microsoft Office PowerPoint</Application>
  <PresentationFormat>Широкоэкранный</PresentationFormat>
  <Paragraphs>235</Paragraphs>
  <Slides>20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等线</vt:lpstr>
      <vt:lpstr>微软雅黑</vt:lpstr>
      <vt:lpstr>Arial</vt:lpstr>
      <vt:lpstr>HelveticaNeue LT 107 XBlkCn</vt:lpstr>
      <vt:lpstr>Impact</vt:lpstr>
      <vt:lpstr>Times New Roman</vt:lpstr>
      <vt:lpstr>Wingdings</vt:lpstr>
      <vt:lpstr>主题1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iSlide PowerPoint  Standard Template</dc:title>
  <dc:creator>Mu</dc:creator>
  <cp:lastModifiedBy>Kulikov, Anatolii</cp:lastModifiedBy>
  <cp:revision>533</cp:revision>
  <cp:lastPrinted>2022-12-30T00:52:00Z</cp:lastPrinted>
  <dcterms:created xsi:type="dcterms:W3CDTF">2022-12-30T00:52:00Z</dcterms:created>
  <dcterms:modified xsi:type="dcterms:W3CDTF">2023-08-03T08:42:59Z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55880406-49d3-4ab6-ac29-da5961e5a369</vt:lpwstr>
  </property>
  <property fmtid="{D5CDD505-2E9C-101B-9397-08002B2CF9AE}" pid="3" name="ICV">
    <vt:lpwstr>E309C99A9BF8400C84C5A3C3F6ABA636</vt:lpwstr>
  </property>
  <property fmtid="{D5CDD505-2E9C-101B-9397-08002B2CF9AE}" pid="4" name="KSOProductBuildVer">
    <vt:lpwstr>2052-11.8.6.8810</vt:lpwstr>
  </property>
</Properties>
</file>